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95" r:id="rId5"/>
    <p:sldId id="296" r:id="rId6"/>
    <p:sldId id="297" r:id="rId7"/>
    <p:sldId id="259" r:id="rId8"/>
    <p:sldId id="260" r:id="rId9"/>
    <p:sldId id="261" r:id="rId10"/>
    <p:sldId id="262" r:id="rId11"/>
    <p:sldId id="287" r:id="rId12"/>
    <p:sldId id="263" r:id="rId13"/>
    <p:sldId id="265" r:id="rId14"/>
    <p:sldId id="298" r:id="rId15"/>
    <p:sldId id="264" r:id="rId16"/>
    <p:sldId id="266" r:id="rId17"/>
    <p:sldId id="267" r:id="rId18"/>
    <p:sldId id="268" r:id="rId19"/>
    <p:sldId id="269" r:id="rId20"/>
    <p:sldId id="270" r:id="rId21"/>
    <p:sldId id="299" r:id="rId22"/>
    <p:sldId id="271" r:id="rId23"/>
    <p:sldId id="300" r:id="rId24"/>
    <p:sldId id="272" r:id="rId25"/>
    <p:sldId id="273" r:id="rId26"/>
    <p:sldId id="274" r:id="rId27"/>
    <p:sldId id="275" r:id="rId28"/>
    <p:sldId id="276" r:id="rId29"/>
    <p:sldId id="301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9183" autoAdjust="0"/>
  </p:normalViewPr>
  <p:slideViewPr>
    <p:cSldViewPr snapToGrid="0" snapToObjects="1">
      <p:cViewPr varScale="1">
        <p:scale>
          <a:sx n="93" d="100"/>
          <a:sy n="93" d="100"/>
        </p:scale>
        <p:origin x="9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9831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Rete neurale shallow = superficiale (un solo strato nascosto)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Input: una finestra di parole che circondano la parola target</a:t>
            </a:r>
          </a:p>
          <a:p>
            <a:r>
              <a:rPr lang="it-IT" dirty="0"/>
              <a:t>La rete neurale cerca di predire la parola centrale (target) basandosi sulla media dei vettori delle parole circostanti</a:t>
            </a:r>
          </a:p>
          <a:p>
            <a:r>
              <a:rPr lang="it-IT" dirty="0"/>
              <a:t>I pesi sulle varie connessioni saranno associati ad ogni parola.</a:t>
            </a:r>
          </a:p>
          <a:p>
            <a:r>
              <a:rPr lang="it-IT" dirty="0"/>
              <a:t>Come sempre, i pesi sono inizializzati con valori random, e vengono ottimizzati tramite backpropagation in modo da minimizzare l’errore di previsione</a:t>
            </a:r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= </a:t>
            </a:r>
            <a:r>
              <a:rPr lang="en-US" dirty="0" err="1"/>
              <a:t>trasforma</a:t>
            </a:r>
            <a:r>
              <a:rPr lang="en-US" dirty="0"/>
              <a:t> I </a:t>
            </a:r>
            <a:r>
              <a:rPr lang="en-US" dirty="0" err="1"/>
              <a:t>valori</a:t>
            </a:r>
            <a:r>
              <a:rPr lang="en-US" dirty="0"/>
              <a:t> di </a:t>
            </a:r>
            <a:r>
              <a:rPr lang="en-US" dirty="0" err="1"/>
              <a:t>uscita</a:t>
            </a:r>
            <a:r>
              <a:rPr lang="en-US" dirty="0"/>
              <a:t> in </a:t>
            </a:r>
            <a:r>
              <a:rPr lang="en-US" dirty="0" err="1"/>
              <a:t>probabilità</a:t>
            </a:r>
            <a:r>
              <a:rPr lang="en-US" dirty="0"/>
              <a:t> (la somma di tutte le </a:t>
            </a:r>
            <a:r>
              <a:rPr lang="en-US" dirty="0" err="1"/>
              <a:t>probabilità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1. I </a:t>
            </a:r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assumeranno</a:t>
            </a:r>
            <a:r>
              <a:rPr lang="en-US" dirty="0"/>
              <a:t> </a:t>
            </a:r>
            <a:r>
              <a:rPr lang="en-US" dirty="0" err="1"/>
              <a:t>valori</a:t>
            </a:r>
            <a:r>
              <a:rPr lang="en-US" dirty="0"/>
              <a:t> da 0 a 1):</a:t>
            </a:r>
          </a:p>
          <a:p>
            <a:r>
              <a:rPr lang="en-US" dirty="0" err="1"/>
              <a:t>Funzionamento</a:t>
            </a:r>
            <a:r>
              <a:rPr lang="en-US" dirty="0"/>
              <a:t> </a:t>
            </a:r>
            <a:r>
              <a:rPr lang="en-US" dirty="0" err="1"/>
              <a:t>softmax</a:t>
            </a:r>
            <a:r>
              <a:rPr lang="en-US" dirty="0"/>
              <a:t>= </a:t>
            </a:r>
            <a:r>
              <a:rPr lang="en-US" dirty="0" err="1"/>
              <a:t>esponenziazione</a:t>
            </a:r>
            <a:r>
              <a:rPr lang="en-US" dirty="0"/>
              <a:t> (</a:t>
            </a:r>
            <a:r>
              <a:rPr lang="en-US" dirty="0" err="1"/>
              <a:t>esponenziale</a:t>
            </a:r>
            <a:r>
              <a:rPr lang="en-US" dirty="0"/>
              <a:t> di </a:t>
            </a:r>
            <a:r>
              <a:rPr lang="en-US" dirty="0" err="1"/>
              <a:t>ciascun</a:t>
            </a:r>
            <a:r>
              <a:rPr lang="en-US" dirty="0"/>
              <a:t> </a:t>
            </a:r>
            <a:r>
              <a:rPr lang="en-US" dirty="0" err="1"/>
              <a:t>valore</a:t>
            </a:r>
            <a:r>
              <a:rPr lang="en-US" dirty="0"/>
              <a:t>)/somma </a:t>
            </a:r>
            <a:r>
              <a:rPr lang="en-US" dirty="0" err="1"/>
              <a:t>totale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esponenziali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1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ELIMINARE?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22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Matrice di co-occorrenza (quante volte due parole appaiono insieme in un contesto – finestra di X parole)</a:t>
            </a:r>
          </a:p>
          <a:p>
            <a:pPr marL="228600" indent="-228600">
              <a:buAutoNum type="arabicPeriod"/>
            </a:pPr>
            <a:r>
              <a:rPr lang="it-IT" dirty="0"/>
              <a:t>Fattorizzazione della matrice: dalla matrice di co-occorrenza si ottengono due matrici più piccole (parole e contesti=parole vicine) </a:t>
            </a:r>
            <a:r>
              <a:rPr lang="it-IT" dirty="0">
                <a:sym typeface="Wingdings" panose="05000000000000000000" pitchFamily="2" charset="2"/>
              </a:rPr>
              <a:t> ogni parola viene rappresentata da un vettore in uno spazio a basse dimensioni</a:t>
            </a:r>
          </a:p>
          <a:p>
            <a:pPr marL="228600" indent="-228600"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Obiettivo di ottimizzazione: minimizzare una funzione perdita che cerca di preservare la relazione tra le co-occorrenze nelle matrici fattorizzate (il prodotto scalare tra i due vettori devono essere più prossimi possibili alla matrice di co-occorrenza)</a:t>
            </a:r>
          </a:p>
          <a:p>
            <a:pPr marL="228600" indent="-228600">
              <a:buAutoNum type="arabicPeriod"/>
            </a:pPr>
            <a:r>
              <a:rPr lang="it-IT" dirty="0">
                <a:sym typeface="Wingdings" panose="05000000000000000000" pitchFamily="2" charset="2"/>
              </a:rPr>
              <a:t>Funzione di costo: ridurre la differenza tra prodotto scalare dei vettori delle parole di contesto e il logaritmo della probabilità di co-occorrenza nella matrice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66BA6-EE3A-73DB-0D81-2A37A6363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969D7-B72D-9438-697E-919C875487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BBBE4-353B-8A1F-4A3C-A5EE5DEBF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7F47-7A8D-D03E-D188-7CEEB9B284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35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D0506-129F-3FAC-898B-765D7BB93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976721-3DB5-B28C-0FE5-6AEF680838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001A9C-2A42-1403-1878-F7BD645BD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1DC32-6622-6DDA-3D63-07C03F14CE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50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Rispetto a Word2Vec, il contesto di una parola sono i suoi n–grams.</a:t>
            </a:r>
          </a:p>
          <a:p>
            <a:r>
              <a:rPr lang="it-IT" dirty="0"/>
              <a:t>FastText assegna un vettore a ciascun n-gramma della parola. Questi vettori vengono poi sommati per ottenere il vettore finale per la parola stessa.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Resilienza a parole nuove (OOV-out of vocabulary)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347A3-2FF8-14E7-88A9-8D6E0642B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72CFF-EEA6-1067-D94B-12E2A16B79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93D7-6662-2963-1033-807663C40D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FA4B46-5049-E014-0F07-53FE847F47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941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4DA1B-72BF-27DA-986B-0B6B8E6E7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28080F-C1BF-0CE4-19BE-E89AE7A4B4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A8A8D1-398E-D535-3EE2-F99A12EC9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A2F9B5-02E8-5646-9216-00CBBDAB80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77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BED0E-C2EA-9E4E-20D8-A1FA76398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2DB358-090C-11FE-00BA-46A64AD53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6A46F-5DA2-CC42-801C-3CE24C2D97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B27404-41A2-42E2-FE86-AA686DD7A4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C35-0CA7-6E65-38A2-C0A7B5C9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57C498-2FB9-EE95-1D05-9B2A0FF53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2FB1CC-6A7D-195C-1733-939F5FEDD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AB67F-B391-0102-360A-19A260C1E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14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BOW e TF-IDF vengono utilizzati per compiti semplici e rapidi, dataset piccoli, pre processing rapido (es analisi del sentiment)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Shallow = 1 solo hidden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7216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5" y="428625"/>
            <a:ext cx="4286250" cy="35539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97815" y="3646013"/>
            <a:ext cx="5748369" cy="62324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Librerie di Word Embedding</a:t>
            </a:r>
            <a:endParaRPr lang="en-US" sz="4050" dirty="0">
              <a:latin typeface="+mj-lt"/>
            </a:endParaRPr>
          </a:p>
        </p:txBody>
      </p:sp>
      <p:sp>
        <p:nvSpPr>
          <p:cNvPr id="5" name="Text 1"/>
          <p:cNvSpPr/>
          <p:nvPr/>
        </p:nvSpPr>
        <p:spPr>
          <a:xfrm>
            <a:off x="3640559" y="4666219"/>
            <a:ext cx="186288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Corso Introduttivo</a:t>
            </a:r>
            <a:endParaRPr lang="en-US" sz="2025"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380232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Funzionamento tecnico di Word2Vec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5147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123957"/>
            <a:ext cx="163025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Word2Vec utilizza una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473189" y="1123957"/>
            <a:ext cx="139301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rete neurale shallow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4369" y="1381132"/>
            <a:ext cx="326211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con un solo strato nascosto per apprendere le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638307"/>
            <a:ext cx="190917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rappresentazioni vettoriali.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60984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369" y="2109795"/>
            <a:ext cx="85677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L'algoritmo 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607344" y="2109795"/>
            <a:ext cx="169302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massimizza la probabilità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3783062" y="2109795"/>
            <a:ext cx="2051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64369" y="2366970"/>
            <a:ext cx="305372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predire correttamente le parole di contesto 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64369" y="2624145"/>
            <a:ext cx="323325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data una parola target (Skip-gram) o viceversa </a:t>
            </a:r>
            <a:endParaRPr lang="en-US" sz="135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64369" y="2881320"/>
            <a:ext cx="63478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(CBOW). </a:t>
            </a:r>
            <a:endParaRPr lang="en-US" sz="1350" dirty="0">
              <a:latin typeface="+mj-lt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403997"/>
            <a:ext cx="128588" cy="1285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4369" y="3352807"/>
            <a:ext cx="145232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Durante il training, i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2311840" y="3352807"/>
            <a:ext cx="151644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pesi della rete neurale</a:t>
            </a:r>
            <a:endParaRPr lang="en-US" sz="1350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64369" y="3609982"/>
            <a:ext cx="302775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vengono ottimizzati e diventano i vettori di 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64369" y="3867157"/>
            <a:ext cx="124232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embedding finali. </a:t>
            </a:r>
            <a:endParaRPr lang="en-US" sz="1350" dirty="0">
              <a:latin typeface="+mj-lt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574220"/>
            <a:ext cx="3929063" cy="22665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CEA314-70D1-B811-F703-FB7EC286F131}"/>
              </a:ext>
            </a:extLst>
          </p:cNvPr>
          <p:cNvSpPr txBox="1"/>
          <p:nvPr/>
        </p:nvSpPr>
        <p:spPr>
          <a:xfrm>
            <a:off x="346785" y="1026012"/>
            <a:ext cx="74619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+mj-lt"/>
              </a:rPr>
              <a:t>Obiettivo: prevedere la parola target (da predire) a partire dal contesto circostante</a:t>
            </a:r>
          </a:p>
          <a:p>
            <a:pPr lvl="2"/>
            <a:endParaRPr lang="it-IT" sz="1350" dirty="0">
              <a:latin typeface="+mj-lt"/>
            </a:endParaRP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D06410E-B7D5-3ABE-AD75-91216AA92749}"/>
              </a:ext>
            </a:extLst>
          </p:cNvPr>
          <p:cNvSpPr/>
          <p:nvPr/>
        </p:nvSpPr>
        <p:spPr>
          <a:xfrm>
            <a:off x="428625" y="465694"/>
            <a:ext cx="353462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CBOW: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funzionamento</a:t>
            </a:r>
            <a:endParaRPr lang="en-US" sz="2025" dirty="0">
              <a:latin typeface="+mj-lt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AC50A9FF-31EE-2856-10CF-1608A8D2D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9" y="1949342"/>
            <a:ext cx="7504826" cy="2152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8B0E8-DDC0-023F-B8B1-58F3EDF1B2F2}"/>
              </a:ext>
            </a:extLst>
          </p:cNvPr>
          <p:cNvSpPr txBox="1"/>
          <p:nvPr/>
        </p:nvSpPr>
        <p:spPr>
          <a:xfrm>
            <a:off x="6802982" y="1164512"/>
            <a:ext cx="2275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Training data:</a:t>
            </a:r>
          </a:p>
          <a:p>
            <a:r>
              <a:rPr lang="it-IT" sz="1200" dirty="0"/>
              <a:t>«Il cane corre»</a:t>
            </a:r>
          </a:p>
          <a:p>
            <a:endParaRPr lang="it-IT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A7706-3D32-1931-7843-9B329D7F423B}"/>
              </a:ext>
            </a:extLst>
          </p:cNvPr>
          <p:cNvSpPr txBox="1"/>
          <p:nvPr/>
        </p:nvSpPr>
        <p:spPr>
          <a:xfrm>
            <a:off x="4782397" y="4127837"/>
            <a:ext cx="22757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/>
              <a:t>Output:</a:t>
            </a:r>
          </a:p>
          <a:p>
            <a:r>
              <a:rPr lang="it-IT" sz="1200" dirty="0"/>
              <a:t>il = [w11;w12]</a:t>
            </a:r>
          </a:p>
          <a:p>
            <a:r>
              <a:rPr lang="it-IT" sz="1200" dirty="0"/>
              <a:t>cane = [w21;w22]</a:t>
            </a:r>
            <a:endParaRPr lang="en-US" sz="1200" dirty="0"/>
          </a:p>
          <a:p>
            <a:r>
              <a:rPr lang="it-IT" sz="1200" dirty="0"/>
              <a:t>corre = [w31;w32]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5199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76075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 pratico Word2Vec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204325"/>
            <a:ext cx="171200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Calcolo degli embedding: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14740" y="1204325"/>
            <a:ext cx="13561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Addestramento su 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8625" y="1461500"/>
            <a:ext cx="378308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corpus di testo con finestra contestuale di 5-10 parole </a:t>
            </a:r>
            <a:endParaRPr lang="en-US" sz="13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625" y="1718675"/>
            <a:ext cx="250549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 dimensione vettoriale di 100-300. 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625" y="2190162"/>
            <a:ext cx="12038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Similarità coseno:</a:t>
            </a:r>
            <a:endParaRPr lang="en-US" sz="13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905456" y="2190162"/>
            <a:ext cx="236693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Misura la vicinanza semantica tra </a:t>
            </a:r>
            <a:endParaRPr lang="en-US" sz="13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8625" y="2447337"/>
            <a:ext cx="207377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parole nello spazio vettoriale. </a:t>
            </a:r>
            <a:endParaRPr lang="en-US" sz="1350" dirty="0">
              <a:latin typeface="+mj-lt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28625" y="2895005"/>
            <a:ext cx="4071938" cy="1071563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28625" y="2895005"/>
            <a:ext cx="21431" cy="10715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535781" y="3027954"/>
            <a:ext cx="62196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 → regina</a:t>
            </a:r>
            <a:endParaRPr lang="en-US" sz="1046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360047" y="3027954"/>
            <a:ext cx="1282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= 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516094" y="3027954"/>
            <a:ext cx="8287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uomo → donna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5781" y="3242266"/>
            <a:ext cx="85760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Parigi → Francia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695357" y="3242266"/>
            <a:ext cx="12824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=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851403" y="3242266"/>
            <a:ext cx="74379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Roma → Italia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5781" y="3456579"/>
            <a:ext cx="14186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simili a "computer":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2444167" y="3456579"/>
            <a:ext cx="102271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laptop, pc, server, </a:t>
            </a:r>
            <a:endParaRPr lang="en-US" sz="1046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35781" y="3670891"/>
            <a:ext cx="63799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workstation</a:t>
            </a:r>
            <a:endParaRPr lang="en-US" sz="1046" dirty="0">
              <a:latin typeface="+mj-lt"/>
            </a:endParaRPr>
          </a:p>
        </p:txBody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100138"/>
            <a:ext cx="3929063" cy="29467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59045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Applicazioni di Word2Vec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8719"/>
            <a:ext cx="160734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123957"/>
            <a:ext cx="147476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Clustering semantico: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550570" y="1123957"/>
            <a:ext cx="128080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Raggruppamento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78656" y="1381132"/>
            <a:ext cx="318952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automatico di documenti e parole in base alla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78656" y="1638307"/>
            <a:ext cx="16210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similarità di significato.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164556"/>
            <a:ext cx="125016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78656" y="2109795"/>
            <a:ext cx="146193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Analogie semantiche: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527074" y="2109795"/>
            <a:ext cx="12615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Identificazione di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78656" y="2366970"/>
            <a:ext cx="313066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complesse tra concetti (re - uomo +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78656" y="2624145"/>
            <a:ext cx="116923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donna = regina). </a:t>
            </a:r>
            <a:endParaRPr lang="en-US" sz="1350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150394"/>
            <a:ext cx="142875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78656" y="3095632"/>
            <a:ext cx="146674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Information retrieval:</a:t>
            </a:r>
            <a:endParaRPr lang="en-US" sz="1350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550737" y="3095632"/>
            <a:ext cx="135934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Miglioramento dei </a:t>
            </a:r>
            <a:endParaRPr lang="en-US" sz="13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78656" y="3352807"/>
            <a:ext cx="320478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sistemi di ricerca attraverso l'espansione delle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78656" y="3609982"/>
            <a:ext cx="312040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query con termini semanticamente correlati. </a:t>
            </a:r>
            <a:endParaRPr lang="en-US" sz="1350" dirty="0">
              <a:latin typeface="+mj-lt"/>
            </a:endParaRPr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3" y="1192504"/>
            <a:ext cx="3929063" cy="27727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7C0CA36-8A87-05B5-01AF-852735CA0F0B}"/>
              </a:ext>
            </a:extLst>
          </p:cNvPr>
          <p:cNvSpPr/>
          <p:nvPr/>
        </p:nvSpPr>
        <p:spPr>
          <a:xfrm>
            <a:off x="428625" y="465694"/>
            <a:ext cx="364362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applicazioni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di Word2Vec</a:t>
            </a:r>
            <a:endParaRPr lang="en-US" sz="2025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F202F-0214-05FF-90F8-13F7854CA28D}"/>
              </a:ext>
            </a:extLst>
          </p:cNvPr>
          <p:cNvSpPr txBox="1"/>
          <p:nvPr/>
        </p:nvSpPr>
        <p:spPr>
          <a:xfrm>
            <a:off x="261990" y="891046"/>
            <a:ext cx="8768993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Motori di ricerca semantica</a:t>
            </a:r>
          </a:p>
          <a:p>
            <a:pPr lvl="1"/>
            <a:r>
              <a:rPr lang="it-IT" sz="1050" dirty="0">
                <a:latin typeface="+mj-lt"/>
              </a:rPr>
              <a:t>Se cerchi "auto", Word2Vec potrebbe restituire anche pagine che parlano di "macchina", "veicolo" o "automobile" grazie alla similarità semantica tra queste parole.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Raccomandazione di contenuti</a:t>
            </a:r>
          </a:p>
          <a:p>
            <a:pPr lvl="1"/>
            <a:r>
              <a:rPr lang="it-IT" sz="1050" dirty="0">
                <a:latin typeface="+mj-lt"/>
              </a:rPr>
              <a:t>Un sistema di raccomandazione di libri potrebbe suggerire un libro sulla psicologia se un utente ha letto molti libri sul comportamento umano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Sentiment Analysis</a:t>
            </a:r>
          </a:p>
          <a:p>
            <a:pPr lvl="1"/>
            <a:r>
              <a:rPr lang="it-IT" sz="1050" dirty="0">
                <a:latin typeface="+mj-lt"/>
              </a:rPr>
              <a:t>Se una recensione contiene parole come "molto soddisfatto" o "prodotto fantastico", Word2Vec può aiutare a identificare il sentiment come positivo, anche se le parole non appaiono mai nei dati di addestramento come "positivi"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Analisi e classificazione di testi</a:t>
            </a:r>
          </a:p>
          <a:p>
            <a:pPr lvl="1"/>
            <a:r>
              <a:rPr lang="it-IT" sz="1050" dirty="0">
                <a:latin typeface="+mj-lt"/>
              </a:rPr>
              <a:t>Classificare articoli di notizie come politica, sport, intrattenimento, ecc., utilizzando i vettori di parole di Word2Vec come input per il modello di classificazione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Named Entity Recognition</a:t>
            </a:r>
          </a:p>
          <a:p>
            <a:pPr lvl="1"/>
            <a:r>
              <a:rPr lang="it-IT" sz="1050" dirty="0">
                <a:latin typeface="+mj-lt"/>
              </a:rPr>
              <a:t>In un documento che parla di "Elon Musk" e "SpaceX", Word2Vec aiuterà a legare correttamente l'entità "Elon Musk" con l'entità "imprenditore" o "CEO" e "SpaceX" con "compagnia spaziale"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Machine Translation</a:t>
            </a:r>
          </a:p>
          <a:p>
            <a:pPr lvl="1"/>
            <a:r>
              <a:rPr lang="it-IT" sz="1050" dirty="0">
                <a:latin typeface="+mj-lt"/>
              </a:rPr>
              <a:t>Se Word2Vec ha appreso che "computer" in inglese è simile a "ordinateur" in francese, può utilizzare queste rappresentazioni vettoriali per fare delle traduzioni più accurate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Answer Retrieval</a:t>
            </a:r>
          </a:p>
          <a:p>
            <a:pPr lvl="1"/>
            <a:r>
              <a:rPr lang="it-IT" sz="1050" dirty="0">
                <a:latin typeface="+mj-lt"/>
              </a:rPr>
              <a:t>Se un utente chiede "Come funziona un motore a combustione?", Word2Vec aiuterà il sistema a restituire una risposta che contiene concetti simili, come "motore", "energia", "combustione", anche se non è una corrispondenza esatta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Text generation</a:t>
            </a:r>
          </a:p>
          <a:p>
            <a:pPr lvl="1"/>
            <a:r>
              <a:rPr lang="it-IT" sz="1050" dirty="0">
                <a:latin typeface="+mj-lt"/>
              </a:rPr>
              <a:t>Generare descrizioni di prodotti simili, come generare automaticamente una descrizione per un nuovo modello di telefono basato su una descrizione di un altro prodotto.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050" b="1" dirty="0">
                <a:latin typeface="+mj-lt"/>
              </a:rPr>
              <a:t>Question Answering</a:t>
            </a:r>
          </a:p>
          <a:p>
            <a:pPr lvl="1"/>
            <a:r>
              <a:rPr lang="it-IT" sz="1050" dirty="0">
                <a:latin typeface="+mj-lt"/>
              </a:rPr>
              <a:t>Se un utente cerca "dove posso comprare un telefono economico?", Word2Vec aiuta a trovare documenti o risposte che parlano di "telefoni economici" anche se non contengono esattamente quella frase</a:t>
            </a:r>
          </a:p>
        </p:txBody>
      </p:sp>
    </p:spTree>
    <p:extLst>
      <p:ext uri="{BB962C8B-B14F-4D97-AF65-F5344CB8AC3E}">
        <p14:creationId xmlns:p14="http://schemas.microsoft.com/office/powerpoint/2010/main" val="100132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98985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 e limiti di Word2Vec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2127144" y="1124851"/>
            <a:ext cx="59631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</a:t>
            </a:r>
            <a:endParaRPr lang="en-US" sz="135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635919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1531" y="1597418"/>
            <a:ext cx="138499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Efficienza computazionale</a:t>
            </a:r>
            <a:endParaRPr lang="en-US" sz="1046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2688924" y="1597418"/>
            <a:ext cx="8816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rispetto ad altri </a:t>
            </a:r>
            <a:endParaRPr lang="en-US" sz="1046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1531" y="1811730"/>
            <a:ext cx="131927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modelli di deep learning </a:t>
            </a:r>
            <a:endParaRPr lang="en-US" sz="1046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24313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531" y="2204636"/>
            <a:ext cx="117500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Capacità di catturare </a:t>
            </a:r>
            <a:endParaRPr lang="en-US" sz="1046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246570" y="2204636"/>
            <a:ext cx="112530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semantiche </a:t>
            </a:r>
            <a:endParaRPr lang="en-US" sz="1046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21531" y="2418949"/>
            <a:ext cx="56105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complesse</a:t>
            </a:r>
            <a:endParaRPr lang="en-US" sz="1046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568639" y="2418949"/>
            <a:ext cx="58669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tra parole 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50356"/>
            <a:ext cx="142875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1531" y="2811855"/>
            <a:ext cx="5338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Versatilità</a:t>
            </a:r>
            <a:endParaRPr lang="en-US" sz="1046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559207" y="2811855"/>
            <a:ext cx="186108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 applicazione in diversi domini e </a:t>
            </a:r>
            <a:endParaRPr lang="en-US" sz="1046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821531" y="3026168"/>
            <a:ext cx="3542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lingue </a:t>
            </a:r>
            <a:endParaRPr lang="en-US" sz="1046" dirty="0">
              <a:latin typeface="+mj-lt"/>
            </a:endParaRPr>
          </a:p>
        </p:txBody>
      </p:sp>
      <p:sp>
        <p:nvSpPr>
          <p:cNvPr id="18" name="Shape 12"/>
          <p:cNvSpPr/>
          <p:nvPr/>
        </p:nvSpPr>
        <p:spPr>
          <a:xfrm>
            <a:off x="4564856" y="1100138"/>
            <a:ext cx="14288" cy="2293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532748" y="1124851"/>
            <a:ext cx="3718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Limiti</a:t>
            </a:r>
            <a:endParaRPr lang="en-US" sz="1350" dirty="0">
              <a:latin typeface="+mj-lt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1635919"/>
            <a:ext cx="142875" cy="142875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114925" y="1597418"/>
            <a:ext cx="70051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Necessità di </a:t>
            </a:r>
            <a:endParaRPr lang="en-US" sz="1046" dirty="0">
              <a:latin typeface="+mj-lt"/>
            </a:endParaRPr>
          </a:p>
        </p:txBody>
      </p:sp>
      <p:sp>
        <p:nvSpPr>
          <p:cNvPr id="22" name="Text 15"/>
          <p:cNvSpPr/>
          <p:nvPr/>
        </p:nvSpPr>
        <p:spPr>
          <a:xfrm>
            <a:off x="5957748" y="1597418"/>
            <a:ext cx="76302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grandi dataset</a:t>
            </a:r>
            <a:endParaRPr lang="en-US" sz="1046" dirty="0">
              <a:latin typeface="+mj-lt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7004028" y="1597418"/>
            <a:ext cx="74219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per ottenere </a:t>
            </a:r>
            <a:endParaRPr lang="en-US" sz="1046" dirty="0">
              <a:latin typeface="+mj-lt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5114925" y="1811730"/>
            <a:ext cx="115736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embedding di qualità </a:t>
            </a:r>
            <a:endParaRPr lang="en-US" sz="1046" dirty="0">
              <a:latin typeface="+mj-lt"/>
            </a:endParaRPr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243138"/>
            <a:ext cx="142875" cy="142875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114925" y="2204636"/>
            <a:ext cx="10419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Non gestisce bene </a:t>
            </a:r>
            <a:endParaRPr lang="en-US" sz="1046" dirty="0">
              <a:latin typeface="+mj-lt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6389945" y="2204636"/>
            <a:ext cx="100668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polisemiche</a:t>
            </a:r>
            <a:endParaRPr lang="en-US" sz="1046" dirty="0">
              <a:latin typeface="+mj-lt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7739416" y="2204636"/>
            <a:ext cx="67165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(una parola </a:t>
            </a:r>
            <a:endParaRPr lang="en-US" sz="1046" dirty="0">
              <a:latin typeface="+mj-lt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5114925" y="2418949"/>
            <a:ext cx="99706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con più significati) </a:t>
            </a:r>
            <a:endParaRPr lang="en-US" sz="1046" dirty="0">
              <a:latin typeface="+mj-lt"/>
            </a:endParaRPr>
          </a:p>
        </p:txBody>
      </p:sp>
      <p:pic>
        <p:nvPicPr>
          <p:cNvPr id="30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850356"/>
            <a:ext cx="142875" cy="142875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5114925" y="2811855"/>
            <a:ext cx="7710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Difficoltà con </a:t>
            </a:r>
            <a:endParaRPr lang="en-US" sz="1046" dirty="0">
              <a:latin typeface="+mj-lt"/>
            </a:endParaRPr>
          </a:p>
        </p:txBody>
      </p:sp>
      <p:sp>
        <p:nvSpPr>
          <p:cNvPr id="32" name="Text 23"/>
          <p:cNvSpPr/>
          <p:nvPr/>
        </p:nvSpPr>
        <p:spPr>
          <a:xfrm>
            <a:off x="6032478" y="2811855"/>
            <a:ext cx="58830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rare</a:t>
            </a:r>
            <a:endParaRPr lang="en-US" sz="1046" dirty="0">
              <a:latin typeface="+mj-lt"/>
            </a:endParaRPr>
          </a:p>
        </p:txBody>
      </p:sp>
      <p:sp>
        <p:nvSpPr>
          <p:cNvPr id="33" name="Text 24"/>
          <p:cNvSpPr/>
          <p:nvPr/>
        </p:nvSpPr>
        <p:spPr>
          <a:xfrm>
            <a:off x="6819602" y="2811855"/>
            <a:ext cx="125034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 assenti nel corpus di </a:t>
            </a:r>
            <a:endParaRPr lang="en-US" sz="1046" dirty="0">
              <a:latin typeface="+mj-lt"/>
            </a:endParaRPr>
          </a:p>
        </p:txBody>
      </p:sp>
      <p:sp>
        <p:nvSpPr>
          <p:cNvPr id="34" name="Text 25"/>
          <p:cNvSpPr/>
          <p:nvPr/>
        </p:nvSpPr>
        <p:spPr>
          <a:xfrm>
            <a:off x="5114925" y="3026168"/>
            <a:ext cx="85440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addestramento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57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14853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Introduzione a GloVe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5147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123957"/>
            <a:ext cx="4087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GloVe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1156283" y="1123957"/>
            <a:ext cx="292413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(Global Vectors for Word Representation)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4369" y="1381132"/>
            <a:ext cx="264495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è un algoritmo di apprendimento non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638307"/>
            <a:ext cx="318356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supervisionato per ottenere rappresentazioni </a:t>
            </a:r>
            <a:endParaRPr lang="en-US" sz="135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4369" y="1895482"/>
            <a:ext cx="13395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vettoriali di parole. </a:t>
            </a:r>
            <a:endParaRPr lang="en-US" sz="1350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18159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4369" y="2366970"/>
            <a:ext cx="31947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Sviluppato nel 2014 da un team di ricercatori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64369" y="2624145"/>
            <a:ext cx="3718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della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095756" y="2624145"/>
            <a:ext cx="12959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Stanford University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761590" y="2624145"/>
            <a:ext cx="13160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guidato da Jeffrey </a:t>
            </a:r>
            <a:endParaRPr lang="en-US" sz="135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64369" y="2881320"/>
            <a:ext cx="291990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Pennington, Richard Socher e Christopher </a:t>
            </a:r>
            <a:endParaRPr lang="en-US" sz="135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64369" y="3138495"/>
            <a:ext cx="69730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Manning. </a:t>
            </a:r>
            <a:endParaRPr lang="en-US" sz="1350" dirty="0">
              <a:latin typeface="+mj-lt"/>
            </a:endParaRPr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661172"/>
            <a:ext cx="128588" cy="12858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64369" y="3609982"/>
            <a:ext cx="220573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Combina i vantaggi dei modelli </a:t>
            </a:r>
            <a:endParaRPr lang="en-US" sz="1350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203386" y="3609982"/>
            <a:ext cx="61202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predittivi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64369" y="3867157"/>
            <a:ext cx="269625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(come Word2Vec) con quelli basati su </a:t>
            </a:r>
            <a:endParaRPr lang="en-US" sz="1350" dirty="0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64369" y="4124332"/>
            <a:ext cx="118301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statistiche globali</a:t>
            </a:r>
            <a:endParaRPr lang="en-US" sz="1350" dirty="0">
              <a:latin typeface="+mj-lt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2196452" y="4124332"/>
            <a:ext cx="159691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 co-occorrenza delle </a:t>
            </a:r>
            <a:endParaRPr lang="en-US" sz="1350" dirty="0">
              <a:latin typeface="+mj-lt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664369" y="4381507"/>
            <a:ext cx="52418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parole. </a:t>
            </a:r>
            <a:endParaRPr lang="en-US" sz="1350" dirty="0">
              <a:latin typeface="+mj-lt"/>
            </a:endParaRPr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2217102"/>
            <a:ext cx="3929063" cy="149510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57442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Concetto chiave di GloVe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5147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123957"/>
            <a:ext cx="23083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La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894978" y="1123957"/>
            <a:ext cx="222657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matrice di co-occorrenza globale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3679506" y="1123957"/>
            <a:ext cx="60593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registra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381132"/>
            <a:ext cx="332302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quante volte ogni parola appare nel contesto di </a:t>
            </a:r>
            <a:endParaRPr lang="en-US" sz="135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4369" y="1621570"/>
            <a:ext cx="2122441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altre parole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nell'intero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corpus. </a:t>
            </a:r>
            <a:endParaRPr lang="en-US" sz="1350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60984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4369" y="2109795"/>
            <a:ext cx="32523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GloVe combina i vantaggi dei metodi basati su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64369" y="2366970"/>
            <a:ext cx="168475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fattorizzazione di matrici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813159" y="2366970"/>
            <a:ext cx="139781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con quelli basati su 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64369" y="2624145"/>
            <a:ext cx="185557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finestre di contesto locale. </a:t>
            </a:r>
            <a:endParaRPr lang="en-US" sz="1350" dirty="0">
              <a:latin typeface="+mj-lt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146822"/>
            <a:ext cx="128588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4369" y="3095632"/>
            <a:ext cx="316272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L'algoritmo ottimizza gli embedding in modo </a:t>
            </a:r>
            <a:endParaRPr lang="en-US" sz="13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664369" y="3352807"/>
            <a:ext cx="40235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che il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1126954" y="3352807"/>
            <a:ext cx="112851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prodotto scalare</a:t>
            </a:r>
            <a:endParaRPr lang="en-US" sz="1350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2538682" y="3352807"/>
            <a:ext cx="164737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 due vettori di parole 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64369" y="3609982"/>
            <a:ext cx="278063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sia proporzionale al logaritmo della loro </a:t>
            </a:r>
            <a:endParaRPr lang="en-US" sz="1350" dirty="0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64369" y="3867157"/>
            <a:ext cx="20261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probabilità di co-occorrenza. </a:t>
            </a:r>
            <a:endParaRPr lang="en-US" sz="1350" dirty="0">
              <a:latin typeface="+mj-lt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602432"/>
            <a:ext cx="3929063" cy="22100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333424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Funzionamento tecnico di GloVe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5147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123957"/>
            <a:ext cx="153407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GloVe costruisce una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387296" y="1123957"/>
            <a:ext cx="173284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matrice di co-occorrenza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4369" y="1381132"/>
            <a:ext cx="8496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X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778752" y="1381132"/>
            <a:ext cx="50494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dove X</a:t>
            </a:r>
            <a:endParaRPr lang="en-US" sz="135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1357926" y="1461632"/>
            <a:ext cx="5450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ij</a:t>
            </a:r>
            <a:endParaRPr lang="en-US" sz="942" dirty="0">
              <a:latin typeface="+mj-lt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424285" y="1381132"/>
            <a:ext cx="25535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rappresenta quante volte la parola j </a:t>
            </a:r>
            <a:endParaRPr lang="en-US" sz="1350" dirty="0">
              <a:latin typeface="+mj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64369" y="1638307"/>
            <a:ext cx="23932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appare nel contesto della parola i. </a:t>
            </a:r>
            <a:endParaRPr lang="en-US" sz="1350" dirty="0">
              <a:latin typeface="+mj-lt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60984"/>
            <a:ext cx="128588" cy="1285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4369" y="2109795"/>
            <a:ext cx="32380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L'algoritmo minimizza la seguente funzione di 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64369" y="2366970"/>
            <a:ext cx="4600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costo: </a:t>
            </a:r>
            <a:endParaRPr lang="en-US" sz="135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1188681" y="2366970"/>
            <a:ext cx="7694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Σ</a:t>
            </a:r>
            <a:endParaRPr lang="en-US" sz="135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1290368" y="2447470"/>
            <a:ext cx="8175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i,j</a:t>
            </a:r>
            <a:endParaRPr lang="en-US" sz="942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1405477" y="2366970"/>
            <a:ext cx="22602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 f(X</a:t>
            </a:r>
            <a:endParaRPr lang="en-US" sz="1350" dirty="0">
              <a:latin typeface="+mj-lt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688911" y="2447470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ij</a:t>
            </a:r>
            <a:endParaRPr lang="en-US" sz="942" dirty="0">
              <a:latin typeface="+mj-lt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1767353" y="2366970"/>
            <a:ext cx="25968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) (w</a:t>
            </a:r>
            <a:endParaRPr lang="en-US" sz="1350" dirty="0">
              <a:latin typeface="+mj-lt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2074952" y="2447470"/>
            <a:ext cx="256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>
              <a:latin typeface="+mj-l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2114187" y="2351029"/>
            <a:ext cx="5770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T</a:t>
            </a:r>
            <a:endParaRPr lang="en-US" sz="942" dirty="0">
              <a:latin typeface="+mj-lt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2188666" y="2366970"/>
            <a:ext cx="11862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w̃</a:t>
            </a:r>
            <a:endParaRPr lang="en-US" sz="1350" dirty="0">
              <a:latin typeface="+mj-lt"/>
            </a:endParaRPr>
          </a:p>
        </p:txBody>
      </p:sp>
      <p:sp>
        <p:nvSpPr>
          <p:cNvPr id="23" name="Text 18"/>
          <p:cNvSpPr/>
          <p:nvPr/>
        </p:nvSpPr>
        <p:spPr>
          <a:xfrm>
            <a:off x="2335448" y="2447470"/>
            <a:ext cx="2725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j</a:t>
            </a:r>
            <a:endParaRPr lang="en-US" sz="942" dirty="0">
              <a:latin typeface="+mj-lt"/>
            </a:endParaRPr>
          </a:p>
        </p:txBody>
      </p:sp>
      <p:sp>
        <p:nvSpPr>
          <p:cNvPr id="24" name="Text 19"/>
          <p:cNvSpPr/>
          <p:nvPr/>
        </p:nvSpPr>
        <p:spPr>
          <a:xfrm>
            <a:off x="2374683" y="2366970"/>
            <a:ext cx="25006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 + b</a:t>
            </a:r>
            <a:endParaRPr lang="en-US" sz="1350" dirty="0">
              <a:latin typeface="+mj-lt"/>
            </a:endParaRPr>
          </a:p>
        </p:txBody>
      </p:sp>
      <p:sp>
        <p:nvSpPr>
          <p:cNvPr id="25" name="Text 20"/>
          <p:cNvSpPr/>
          <p:nvPr/>
        </p:nvSpPr>
        <p:spPr>
          <a:xfrm>
            <a:off x="2670451" y="2447470"/>
            <a:ext cx="256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>
              <a:latin typeface="+mj-lt"/>
            </a:endParaRPr>
          </a:p>
        </p:txBody>
      </p:sp>
      <p:sp>
        <p:nvSpPr>
          <p:cNvPr id="26" name="Text 21"/>
          <p:cNvSpPr/>
          <p:nvPr/>
        </p:nvSpPr>
        <p:spPr>
          <a:xfrm>
            <a:off x="2709686" y="2366970"/>
            <a:ext cx="25006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 + b̃</a:t>
            </a:r>
            <a:endParaRPr lang="en-US" sz="1350" dirty="0">
              <a:latin typeface="+mj-lt"/>
            </a:endParaRPr>
          </a:p>
        </p:txBody>
      </p:sp>
      <p:sp>
        <p:nvSpPr>
          <p:cNvPr id="27" name="Text 22"/>
          <p:cNvSpPr/>
          <p:nvPr/>
        </p:nvSpPr>
        <p:spPr>
          <a:xfrm>
            <a:off x="3005454" y="2447470"/>
            <a:ext cx="2725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j</a:t>
            </a:r>
            <a:endParaRPr lang="en-US" sz="942" dirty="0">
              <a:latin typeface="+mj-lt"/>
            </a:endParaRPr>
          </a:p>
        </p:txBody>
      </p:sp>
      <p:sp>
        <p:nvSpPr>
          <p:cNvPr id="28" name="Text 23"/>
          <p:cNvSpPr/>
          <p:nvPr/>
        </p:nvSpPr>
        <p:spPr>
          <a:xfrm>
            <a:off x="3044689" y="2366970"/>
            <a:ext cx="4568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 - log X</a:t>
            </a:r>
            <a:endParaRPr lang="en-US" sz="1350" dirty="0">
              <a:latin typeface="+mj-lt"/>
            </a:endParaRPr>
          </a:p>
        </p:txBody>
      </p:sp>
      <p:sp>
        <p:nvSpPr>
          <p:cNvPr id="29" name="Text 24"/>
          <p:cNvSpPr/>
          <p:nvPr/>
        </p:nvSpPr>
        <p:spPr>
          <a:xfrm>
            <a:off x="3614933" y="2447470"/>
            <a:ext cx="5290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ij</a:t>
            </a:r>
            <a:endParaRPr lang="en-US" sz="942" dirty="0">
              <a:latin typeface="+mj-lt"/>
            </a:endParaRPr>
          </a:p>
        </p:txBody>
      </p:sp>
      <p:sp>
        <p:nvSpPr>
          <p:cNvPr id="30" name="Text 25"/>
          <p:cNvSpPr/>
          <p:nvPr/>
        </p:nvSpPr>
        <p:spPr>
          <a:xfrm>
            <a:off x="3693375" y="2366970"/>
            <a:ext cx="512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)</a:t>
            </a:r>
            <a:endParaRPr lang="en-US" sz="1350" dirty="0">
              <a:latin typeface="+mj-lt"/>
            </a:endParaRPr>
          </a:p>
        </p:txBody>
      </p:sp>
      <p:sp>
        <p:nvSpPr>
          <p:cNvPr id="31" name="Text 26"/>
          <p:cNvSpPr/>
          <p:nvPr/>
        </p:nvSpPr>
        <p:spPr>
          <a:xfrm>
            <a:off x="3751501" y="2351029"/>
            <a:ext cx="5931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>
              <a:latin typeface="+mj-lt"/>
            </a:endParaRPr>
          </a:p>
        </p:txBody>
      </p:sp>
      <p:pic>
        <p:nvPicPr>
          <p:cNvPr id="3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889647"/>
            <a:ext cx="128588" cy="128588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664369" y="2838457"/>
            <a:ext cx="43441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Dove </a:t>
            </a:r>
            <a:endParaRPr lang="en-US" sz="1350" dirty="0">
              <a:latin typeface="+mj-lt"/>
            </a:endParaRPr>
          </a:p>
        </p:txBody>
      </p:sp>
      <p:sp>
        <p:nvSpPr>
          <p:cNvPr id="34" name="Text 28"/>
          <p:cNvSpPr/>
          <p:nvPr/>
        </p:nvSpPr>
        <p:spPr>
          <a:xfrm>
            <a:off x="1118220" y="2838457"/>
            <a:ext cx="11862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</a:t>
            </a:r>
            <a:endParaRPr lang="en-US" sz="1350" dirty="0">
              <a:latin typeface="+mj-lt"/>
            </a:endParaRPr>
          </a:p>
        </p:txBody>
      </p:sp>
      <p:sp>
        <p:nvSpPr>
          <p:cNvPr id="35" name="Text 29"/>
          <p:cNvSpPr/>
          <p:nvPr/>
        </p:nvSpPr>
        <p:spPr>
          <a:xfrm>
            <a:off x="1265002" y="2918957"/>
            <a:ext cx="256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>
              <a:latin typeface="+mj-lt"/>
            </a:endParaRPr>
          </a:p>
        </p:txBody>
      </p:sp>
      <p:sp>
        <p:nvSpPr>
          <p:cNvPr id="36" name="Text 30"/>
          <p:cNvSpPr/>
          <p:nvPr/>
        </p:nvSpPr>
        <p:spPr>
          <a:xfrm>
            <a:off x="1304237" y="2838457"/>
            <a:ext cx="16190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</a:t>
            </a:r>
            <a:endParaRPr lang="en-US" sz="1350" dirty="0">
              <a:latin typeface="+mj-lt"/>
            </a:endParaRPr>
          </a:p>
        </p:txBody>
      </p:sp>
      <p:sp>
        <p:nvSpPr>
          <p:cNvPr id="37" name="Text 31"/>
          <p:cNvSpPr/>
          <p:nvPr/>
        </p:nvSpPr>
        <p:spPr>
          <a:xfrm>
            <a:off x="1490114" y="2838457"/>
            <a:ext cx="11862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w̃</a:t>
            </a:r>
            <a:endParaRPr lang="en-US" sz="1350" dirty="0">
              <a:latin typeface="+mj-lt"/>
            </a:endParaRPr>
          </a:p>
        </p:txBody>
      </p:sp>
      <p:sp>
        <p:nvSpPr>
          <p:cNvPr id="38" name="Text 32"/>
          <p:cNvSpPr/>
          <p:nvPr/>
        </p:nvSpPr>
        <p:spPr>
          <a:xfrm>
            <a:off x="1636895" y="2918957"/>
            <a:ext cx="2725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j</a:t>
            </a:r>
            <a:endParaRPr lang="en-US" sz="942" dirty="0">
              <a:latin typeface="+mj-lt"/>
            </a:endParaRPr>
          </a:p>
        </p:txBody>
      </p:sp>
      <p:sp>
        <p:nvSpPr>
          <p:cNvPr id="39" name="Text 33"/>
          <p:cNvSpPr/>
          <p:nvPr/>
        </p:nvSpPr>
        <p:spPr>
          <a:xfrm>
            <a:off x="1676130" y="2838457"/>
            <a:ext cx="202299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sono i vettori di embedding, </a:t>
            </a:r>
            <a:endParaRPr lang="en-US" sz="1350" dirty="0">
              <a:latin typeface="+mj-lt"/>
            </a:endParaRPr>
          </a:p>
        </p:txBody>
      </p:sp>
      <p:sp>
        <p:nvSpPr>
          <p:cNvPr id="40" name="Text 34"/>
          <p:cNvSpPr/>
          <p:nvPr/>
        </p:nvSpPr>
        <p:spPr>
          <a:xfrm>
            <a:off x="4031000" y="2838457"/>
            <a:ext cx="881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b</a:t>
            </a:r>
            <a:endParaRPr lang="en-US" sz="1350" dirty="0">
              <a:latin typeface="+mj-lt"/>
            </a:endParaRPr>
          </a:p>
        </p:txBody>
      </p:sp>
      <p:sp>
        <p:nvSpPr>
          <p:cNvPr id="41" name="Text 35"/>
          <p:cNvSpPr/>
          <p:nvPr/>
        </p:nvSpPr>
        <p:spPr>
          <a:xfrm>
            <a:off x="4139552" y="2918957"/>
            <a:ext cx="25648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i</a:t>
            </a:r>
            <a:endParaRPr lang="en-US" sz="942" dirty="0">
              <a:latin typeface="+mj-lt"/>
            </a:endParaRPr>
          </a:p>
        </p:txBody>
      </p:sp>
      <p:sp>
        <p:nvSpPr>
          <p:cNvPr id="42" name="Text 36"/>
          <p:cNvSpPr/>
          <p:nvPr/>
        </p:nvSpPr>
        <p:spPr>
          <a:xfrm>
            <a:off x="4178787" y="2838457"/>
            <a:ext cx="16190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</a:t>
            </a:r>
            <a:endParaRPr lang="en-US" sz="1350" dirty="0">
              <a:latin typeface="+mj-lt"/>
            </a:endParaRPr>
          </a:p>
        </p:txBody>
      </p:sp>
      <p:sp>
        <p:nvSpPr>
          <p:cNvPr id="43" name="Text 37"/>
          <p:cNvSpPr/>
          <p:nvPr/>
        </p:nvSpPr>
        <p:spPr>
          <a:xfrm>
            <a:off x="664369" y="3095632"/>
            <a:ext cx="881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b̃</a:t>
            </a:r>
            <a:endParaRPr lang="en-US" sz="1350" dirty="0">
              <a:latin typeface="+mj-lt"/>
            </a:endParaRPr>
          </a:p>
        </p:txBody>
      </p:sp>
      <p:sp>
        <p:nvSpPr>
          <p:cNvPr id="44" name="Text 38"/>
          <p:cNvSpPr/>
          <p:nvPr/>
        </p:nvSpPr>
        <p:spPr>
          <a:xfrm>
            <a:off x="772920" y="3176132"/>
            <a:ext cx="2725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j</a:t>
            </a:r>
            <a:endParaRPr lang="en-US" sz="942" dirty="0">
              <a:latin typeface="+mj-lt"/>
            </a:endParaRPr>
          </a:p>
        </p:txBody>
      </p:sp>
      <p:sp>
        <p:nvSpPr>
          <p:cNvPr id="45" name="Text 39"/>
          <p:cNvSpPr/>
          <p:nvPr/>
        </p:nvSpPr>
        <p:spPr>
          <a:xfrm>
            <a:off x="812155" y="3095632"/>
            <a:ext cx="97142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sono i bias, e </a:t>
            </a:r>
            <a:endParaRPr lang="en-US" sz="1350" dirty="0">
              <a:latin typeface="+mj-lt"/>
            </a:endParaRPr>
          </a:p>
        </p:txBody>
      </p:sp>
      <p:sp>
        <p:nvSpPr>
          <p:cNvPr id="46" name="Text 40"/>
          <p:cNvSpPr/>
          <p:nvPr/>
        </p:nvSpPr>
        <p:spPr>
          <a:xfrm>
            <a:off x="1945444" y="3095632"/>
            <a:ext cx="512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f</a:t>
            </a:r>
            <a:endParaRPr lang="en-US" sz="1350" dirty="0">
              <a:latin typeface="+mj-lt"/>
            </a:endParaRPr>
          </a:p>
        </p:txBody>
      </p:sp>
      <p:sp>
        <p:nvSpPr>
          <p:cNvPr id="47" name="Text 41"/>
          <p:cNvSpPr/>
          <p:nvPr/>
        </p:nvSpPr>
        <p:spPr>
          <a:xfrm>
            <a:off x="2011803" y="3095632"/>
            <a:ext cx="168155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è una funzione di peso. </a:t>
            </a:r>
            <a:endParaRPr lang="en-US" sz="1350" dirty="0">
              <a:latin typeface="+mj-lt"/>
            </a:endParaRPr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216670"/>
            <a:ext cx="3929063" cy="22100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33076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 pratico GloVe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23957"/>
            <a:ext cx="189635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Creazione degli embedding: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714904" y="1123957"/>
            <a:ext cx="127599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Costruzione della 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8625" y="1381132"/>
            <a:ext cx="336630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matrice di co-occorrenza su un corpus di testo e </a:t>
            </a:r>
            <a:endParaRPr lang="en-US" sz="13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625" y="1638307"/>
            <a:ext cx="38199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addestramento con dimensione vettoriale tipicamente 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625" y="1895482"/>
            <a:ext cx="74058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di 50-300. </a:t>
            </a:r>
            <a:endParaRPr lang="en-US" sz="13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8625" y="2366970"/>
            <a:ext cx="13112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Analisi di similarità:</a:t>
            </a:r>
            <a:endParaRPr lang="en-US" sz="13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2048359" y="2366970"/>
            <a:ext cx="216726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Utilizzo della similarità coseno </a:t>
            </a:r>
            <a:endParaRPr lang="en-US" sz="13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8625" y="2624145"/>
            <a:ext cx="332783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per identificare relazioni semantiche tra parole. </a:t>
            </a:r>
            <a:endParaRPr lang="en-US" sz="1350" dirty="0">
              <a:latin typeface="+mj-lt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428625" y="3071813"/>
            <a:ext cx="4071938" cy="1071563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28625" y="3071813"/>
            <a:ext cx="21431" cy="1071563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35781" y="3204761"/>
            <a:ext cx="14186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simili a "computer":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444167" y="3204761"/>
            <a:ext cx="13256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laptop, workstation, pc, 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35781" y="3419074"/>
            <a:ext cx="33502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server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535781" y="3633386"/>
            <a:ext cx="11397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Analogie semantiche: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2076124" y="3633386"/>
            <a:ext cx="133209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uomo:donna = re:regina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535781" y="3847699"/>
            <a:ext cx="21095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Similarità coseno "economia":"finanza":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370008" y="3847699"/>
            <a:ext cx="26449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0.85</a:t>
            </a:r>
            <a:endParaRPr lang="en-US" sz="1046" dirty="0">
              <a:latin typeface="+mj-lt"/>
            </a:endParaRPr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154776"/>
            <a:ext cx="3929063" cy="29339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185480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Obiettivi del corso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28587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1266832"/>
            <a:ext cx="380873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Comprendere i principi fondamentali e l'architettura di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4544011" y="1264118"/>
            <a:ext cx="72135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Word2Vec</a:t>
            </a:r>
            <a:endParaRPr lang="en-US" sz="1350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828800"/>
            <a:ext cx="171450" cy="171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950" y="1809757"/>
            <a:ext cx="319318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Esplorare il funzionamento e le applicazioni di </a:t>
            </a:r>
            <a:endParaRPr lang="en-US" sz="135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3936132" y="1802960"/>
            <a:ext cx="4087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GloVe</a:t>
            </a:r>
            <a:endParaRPr lang="en-US" sz="1350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371725"/>
            <a:ext cx="171450" cy="1714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2950" y="2352682"/>
            <a:ext cx="251036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Analizzare i vantaggi e i casi d'uso di </a:t>
            </a:r>
            <a:endParaRPr lang="en-US" sz="135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3271367" y="2352682"/>
            <a:ext cx="54809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FastText</a:t>
            </a:r>
            <a:endParaRPr lang="en-US" sz="1350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56801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 e limiti di GloVe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2127144" y="1124851"/>
            <a:ext cx="59631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</a:t>
            </a:r>
            <a:endParaRPr lang="en-US" sz="135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635919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1531" y="1597418"/>
            <a:ext cx="12583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Cattura efficacemente </a:t>
            </a:r>
            <a:endParaRPr lang="en-US" sz="1046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2342313" y="1597418"/>
            <a:ext cx="8271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globali</a:t>
            </a:r>
            <a:endParaRPr lang="en-US" sz="1046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3481322" y="1597418"/>
            <a:ext cx="58669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tra parole </a:t>
            </a:r>
            <a:endParaRPr lang="en-US" sz="1046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1531" y="1811730"/>
            <a:ext cx="96981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nell'intero corpus </a:t>
            </a:r>
            <a:endParaRPr lang="en-US" sz="1046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243138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1531" y="2204636"/>
            <a:ext cx="7758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Parallelizzabile</a:t>
            </a:r>
            <a:endParaRPr lang="en-US" sz="1046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892396" y="2204636"/>
            <a:ext cx="165750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durante l'addestramento, con </a:t>
            </a:r>
            <a:endParaRPr lang="en-US" sz="1046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21531" y="2418949"/>
            <a:ext cx="26834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conseguente maggiore efficienza computazionale 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50356"/>
            <a:ext cx="142875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1531" y="2811855"/>
            <a:ext cx="133530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Ottimi risultati in task di </a:t>
            </a:r>
            <a:endParaRPr lang="en-US" sz="1046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465319" y="2811855"/>
            <a:ext cx="44403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analogia</a:t>
            </a:r>
            <a:endParaRPr lang="en-US" sz="1046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3084119" y="2811855"/>
            <a:ext cx="12663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3239021" y="2811855"/>
            <a:ext cx="48410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similarità</a:t>
            </a:r>
            <a:endParaRPr lang="en-US" sz="1046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3924123" y="2811855"/>
            <a:ext cx="2132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tra </a:t>
            </a:r>
            <a:endParaRPr lang="en-US" sz="1046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821531" y="3026168"/>
            <a:ext cx="3735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</a:t>
            </a:r>
            <a:endParaRPr lang="en-US" sz="1046" dirty="0">
              <a:latin typeface="+mj-lt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4564856" y="1100138"/>
            <a:ext cx="14288" cy="2293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6532748" y="1124851"/>
            <a:ext cx="3718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Limiti</a:t>
            </a:r>
            <a:endParaRPr lang="en-US" sz="1350" dirty="0">
              <a:latin typeface="+mj-lt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1635919"/>
            <a:ext cx="142875" cy="1428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114925" y="1597418"/>
            <a:ext cx="9874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Rappresentazioni </a:t>
            </a:r>
            <a:endParaRPr lang="en-US" sz="1046" dirty="0">
              <a:latin typeface="+mj-lt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6318228" y="1597418"/>
            <a:ext cx="41998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statiche</a:t>
            </a:r>
            <a:endParaRPr lang="en-US" sz="1046" dirty="0">
              <a:latin typeface="+mj-lt"/>
            </a:endParaRPr>
          </a:p>
        </p:txBody>
      </p:sp>
      <p:sp>
        <p:nvSpPr>
          <p:cNvPr id="26" name="Text 19"/>
          <p:cNvSpPr/>
          <p:nvPr/>
        </p:nvSpPr>
        <p:spPr>
          <a:xfrm>
            <a:off x="6894891" y="1597418"/>
            <a:ext cx="113492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che non catturano il </a:t>
            </a:r>
            <a:endParaRPr lang="en-US" sz="1046" dirty="0">
              <a:latin typeface="+mj-lt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5114925" y="1811730"/>
            <a:ext cx="189314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significato contestuale delle parole </a:t>
            </a:r>
            <a:endParaRPr lang="en-US" sz="1046" dirty="0">
              <a:latin typeface="+mj-lt"/>
            </a:endParaRPr>
          </a:p>
        </p:txBody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243138"/>
            <a:ext cx="142875" cy="142875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114925" y="2204636"/>
            <a:ext cx="74860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Richiede una </a:t>
            </a:r>
            <a:endParaRPr lang="en-US" sz="1046" dirty="0">
              <a:latin typeface="+mj-lt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6014479" y="2204636"/>
            <a:ext cx="9056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pre-elaborazione</a:t>
            </a:r>
            <a:endParaRPr lang="en-US" sz="1046" dirty="0">
              <a:latin typeface="+mj-lt"/>
            </a:endParaRPr>
          </a:p>
        </p:txBody>
      </p:sp>
      <p:sp>
        <p:nvSpPr>
          <p:cNvPr id="31" name="Text 23"/>
          <p:cNvSpPr/>
          <p:nvPr/>
        </p:nvSpPr>
        <p:spPr>
          <a:xfrm>
            <a:off x="7218927" y="2204636"/>
            <a:ext cx="103233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più complessa per </a:t>
            </a:r>
            <a:endParaRPr lang="en-US" sz="1046" dirty="0">
              <a:latin typeface="+mj-lt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5114925" y="2418949"/>
            <a:ext cx="200054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costruire la matrice di co-occorrenza </a:t>
            </a:r>
            <a:endParaRPr lang="en-US" sz="1046" dirty="0">
              <a:latin typeface="+mj-lt"/>
            </a:endParaRPr>
          </a:p>
        </p:txBody>
      </p:sp>
      <p:pic>
        <p:nvPicPr>
          <p:cNvPr id="3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850356"/>
            <a:ext cx="142875" cy="142875"/>
          </a:xfrm>
          <a:prstGeom prst="rect">
            <a:avLst/>
          </a:prstGeom>
        </p:spPr>
      </p:pic>
      <p:sp>
        <p:nvSpPr>
          <p:cNvPr id="34" name="Text 25"/>
          <p:cNvSpPr/>
          <p:nvPr/>
        </p:nvSpPr>
        <p:spPr>
          <a:xfrm>
            <a:off x="5114925" y="2811855"/>
            <a:ext cx="7710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Difficoltà con </a:t>
            </a:r>
            <a:endParaRPr lang="en-US" sz="1046" dirty="0">
              <a:latin typeface="+mj-lt"/>
            </a:endParaRPr>
          </a:p>
        </p:txBody>
      </p:sp>
      <p:sp>
        <p:nvSpPr>
          <p:cNvPr id="35" name="Text 26"/>
          <p:cNvSpPr/>
          <p:nvPr/>
        </p:nvSpPr>
        <p:spPr>
          <a:xfrm>
            <a:off x="6032478" y="2811855"/>
            <a:ext cx="58830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rare</a:t>
            </a:r>
            <a:endParaRPr lang="en-US" sz="1046" dirty="0">
              <a:latin typeface="+mj-lt"/>
            </a:endParaRPr>
          </a:p>
        </p:txBody>
      </p:sp>
      <p:sp>
        <p:nvSpPr>
          <p:cNvPr id="36" name="Text 27"/>
          <p:cNvSpPr/>
          <p:nvPr/>
        </p:nvSpPr>
        <p:spPr>
          <a:xfrm>
            <a:off x="6819602" y="2811855"/>
            <a:ext cx="125034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 assenti nel corpus di </a:t>
            </a:r>
            <a:endParaRPr lang="en-US" sz="1046" dirty="0">
              <a:latin typeface="+mj-lt"/>
            </a:endParaRPr>
          </a:p>
        </p:txBody>
      </p:sp>
      <p:sp>
        <p:nvSpPr>
          <p:cNvPr id="37" name="Text 28"/>
          <p:cNvSpPr/>
          <p:nvPr/>
        </p:nvSpPr>
        <p:spPr>
          <a:xfrm>
            <a:off x="5114925" y="3026168"/>
            <a:ext cx="85440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addestramento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616AF-A3F1-0CA1-C128-33A0750B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E98F5-5631-0B0F-4D13-6E95B8BE9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27D5120-220D-57CA-D7B8-4D9490ABCC89}"/>
              </a:ext>
            </a:extLst>
          </p:cNvPr>
          <p:cNvSpPr/>
          <p:nvPr/>
        </p:nvSpPr>
        <p:spPr>
          <a:xfrm>
            <a:off x="428625" y="465694"/>
            <a:ext cx="202940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GloVe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vs Word2Vec</a:t>
            </a:r>
            <a:endParaRPr lang="en-US" sz="2025" dirty="0">
              <a:latin typeface="+mj-lt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37F60C7F-9B5C-4237-DD4C-6D48AEE71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263480"/>
              </p:ext>
            </p:extLst>
          </p:nvPr>
        </p:nvGraphicFramePr>
        <p:xfrm>
          <a:off x="809946" y="1165799"/>
          <a:ext cx="6096000" cy="29083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4264089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0958492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3341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b="1" dirty="0"/>
                        <a:t>GloVe</a:t>
                      </a:r>
                      <a:endParaRPr lang="en-US" sz="135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b="1" dirty="0"/>
                        <a:t>Word2Vec</a:t>
                      </a:r>
                      <a:endParaRPr lang="en-US" sz="1350" b="1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00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50" b="1" dirty="0"/>
                        <a:t>Informazioni globali</a:t>
                      </a:r>
                      <a:endParaRPr lang="en-US" sz="135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Sfrutta informazioni globali sulle co-occorrenze nel corpus, catturando relazioni semantiche tra parole a un livello più generale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Si concentra maggiormente sul contesto locale (vicinanza delle parole)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36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50" b="1" dirty="0"/>
                        <a:t>Efficienza</a:t>
                      </a:r>
                      <a:endParaRPr lang="en-US" sz="135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Lavora su matrice pre-computata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Addestramento iterativo basato sul contesto locale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8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350" b="1" dirty="0"/>
                        <a:t>Rappresentazioni semantiche</a:t>
                      </a:r>
                      <a:endParaRPr lang="en-US" sz="1350" b="1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Cattura informazioni globali sul corpus (vettori più coerenti e stabili)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350" dirty="0"/>
                        <a:t>Vettori coerenti nel contesto locale</a:t>
                      </a:r>
                      <a:endParaRPr lang="en-US" sz="135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95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220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15283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Applicazioni di GloVe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1575"/>
            <a:ext cx="171450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1123957"/>
            <a:ext cx="85921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NLP classica: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1838706" y="1123957"/>
            <a:ext cx="58397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Analisi sintattica, riconoscimento di entità nominate e comprensione del linguaggio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2950" y="1381132"/>
            <a:ext cx="66204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naturale.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2950" y="1712611"/>
            <a:ext cx="367248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Sistemi di estrazione di informazioni da testi medici o legali.</a:t>
            </a:r>
            <a:endParaRPr lang="en-US" sz="1046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57425"/>
            <a:ext cx="171450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50" y="2209807"/>
            <a:ext cx="13160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Sentiment analysis: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420615" y="2209807"/>
            <a:ext cx="54465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Classificazione della polarità emotiva di testi, recensioni e commenti sui social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42950" y="2466982"/>
            <a:ext cx="51135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media.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42950" y="2798461"/>
            <a:ext cx="528349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Analisi automatica delle recensioni di prodotti per identificare opinioni positive o negative.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343275"/>
            <a:ext cx="192881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4381" y="3295657"/>
            <a:ext cx="73096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Clustering:</a:t>
            </a:r>
            <a:endParaRPr lang="en-US" sz="1350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699654" y="3295657"/>
            <a:ext cx="534441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Raggruppamento di documenti e parole in base alla similarità semantica per </a:t>
            </a:r>
            <a:endParaRPr lang="en-US" sz="13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64381" y="3552832"/>
            <a:ext cx="198612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organizzazione di contenuti.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64381" y="3884311"/>
            <a:ext cx="426078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Organizzazione automatica di articoli di notizie in categorie tematiche.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DF850-69E1-799F-1AB7-F61B7D450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4DD7C9-6E38-C1F0-C5A5-29645F873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611BB86-FED5-1E1D-3441-841B04790CE3}"/>
              </a:ext>
            </a:extLst>
          </p:cNvPr>
          <p:cNvSpPr/>
          <p:nvPr/>
        </p:nvSpPr>
        <p:spPr>
          <a:xfrm>
            <a:off x="428625" y="465694"/>
            <a:ext cx="294676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applicativo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di GloVe</a:t>
            </a:r>
            <a:endParaRPr lang="en-US" sz="2025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391E76-5201-2204-3F06-A770391B3560}"/>
              </a:ext>
            </a:extLst>
          </p:cNvPr>
          <p:cNvSpPr txBox="1"/>
          <p:nvPr/>
        </p:nvSpPr>
        <p:spPr>
          <a:xfrm>
            <a:off x="380144" y="970908"/>
            <a:ext cx="8034391" cy="387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+mj-lt"/>
              </a:rPr>
              <a:t>Scenario: sistema di raccomandazione di articoli online</a:t>
            </a:r>
          </a:p>
          <a:p>
            <a:endParaRPr lang="it-IT" sz="135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Preprocessing del testo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Costruzione del modello GloVe</a:t>
            </a:r>
          </a:p>
          <a:p>
            <a:pPr lvl="1"/>
            <a:r>
              <a:rPr lang="it-IT" sz="1350" dirty="0">
                <a:latin typeface="+mj-lt"/>
              </a:rPr>
              <a:t>Ogni parola in un articolo viene analizzato e trasformato in un vettore numerico tramite GloVe. Es. in un articolo che parla di "intelligenza artificiale", le parole come "machine learning", "algoritmi", e "automazione" avranno rappresentazioni vettoriali simili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Rappresentazione di ciascun articolo</a:t>
            </a:r>
          </a:p>
          <a:p>
            <a:pPr lvl="1"/>
            <a:r>
              <a:rPr lang="it-IT" sz="1350" dirty="0">
                <a:latin typeface="+mj-lt"/>
              </a:rPr>
              <a:t>Ogni articolo viene rappresentato da una media dei vettori delle parole che contiene. Es. se un articolo parla di "tecnologia" e "innovazione", il sistema calcolerà il vettore medio delle parole "tecnologia" e "innovazione" (e delle altre parole correlate), per rappresentare l'intero articolo come un vettore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Catturare la similarità tra gli articoli</a:t>
            </a:r>
          </a:p>
          <a:p>
            <a:pPr lvl="1"/>
            <a:r>
              <a:rPr lang="it-IT" sz="1350" dirty="0">
                <a:latin typeface="+mj-lt"/>
              </a:rPr>
              <a:t>Una volta che gli articoli sono stati rappresentati come vettori densi, il sistema può calcolare la similarità tra l'articolo letto dall'utente e gli altri articoli disponibili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Raccomandazioni personalizzate</a:t>
            </a:r>
          </a:p>
          <a:p>
            <a:pPr lvl="1"/>
            <a:r>
              <a:rPr lang="it-IT" sz="1350" dirty="0">
                <a:latin typeface="+mj-lt"/>
              </a:rPr>
              <a:t>Gli articoli che hanno una coseno-similarità alta con l'articolo letto verranno suggeriti all'utente come letture consigliate</a:t>
            </a:r>
          </a:p>
          <a:p>
            <a:pPr marL="342900" indent="-342900">
              <a:buAutoNum type="arabicPeriod"/>
            </a:pPr>
            <a:endParaRPr lang="en-US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9155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41252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Introduzione a FastText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5147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123957"/>
            <a:ext cx="57227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FastText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1380362" y="1123957"/>
            <a:ext cx="262411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è una libreria per l'apprendimento di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4369" y="1381132"/>
            <a:ext cx="304724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 embedding sviluppata da Facebook AI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638307"/>
            <a:ext cx="13561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Research nel 2016.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160984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369" y="2109795"/>
            <a:ext cx="311142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Estende il modello Word2Vec considerando 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64369" y="2366970"/>
            <a:ext cx="154048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ogni parola come una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466324" y="2366970"/>
            <a:ext cx="12791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composizione di n-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64369" y="2624145"/>
            <a:ext cx="113973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gram di caratteri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119126" y="2624145"/>
            <a:ext cx="163826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anziché come un'unità </a:t>
            </a:r>
            <a:endParaRPr lang="en-US" sz="135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64369" y="2881320"/>
            <a:ext cx="63799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atomica. </a:t>
            </a:r>
            <a:endParaRPr lang="en-US" sz="1350" dirty="0">
              <a:latin typeface="+mj-lt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403997"/>
            <a:ext cx="128588" cy="12858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64369" y="3352807"/>
            <a:ext cx="295048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Principale vantaggio: capacità di generare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664369" y="3609982"/>
            <a:ext cx="155491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embedding anche per </a:t>
            </a:r>
            <a:endParaRPr lang="en-US" sz="1350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2483820" y="3609982"/>
            <a:ext cx="108202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mai viste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64369" y="3867157"/>
            <a:ext cx="304250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durante l'addestramento, analizzandone la </a:t>
            </a:r>
            <a:endParaRPr lang="en-US" sz="1350" dirty="0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64369" y="4124332"/>
            <a:ext cx="123431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struttura interna. </a:t>
            </a:r>
            <a:endParaRPr lang="en-US" sz="1350" dirty="0">
              <a:latin typeface="+mj-lt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477277"/>
            <a:ext cx="3929063" cy="271758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357790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Funzionamento tecnico di FastText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82328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431138"/>
            <a:ext cx="294151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FastText rappresenta ogni parola come la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664369" y="1688313"/>
            <a:ext cx="123719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somma dei vettori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31250" y="1688313"/>
            <a:ext cx="195085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dei suoi n-gram di caratteri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945488"/>
            <a:ext cx="222657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(tipicamente da 3 a 6 caratteri).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68166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369" y="2416976"/>
            <a:ext cx="30937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Per la parola "gatto", gli n-gram potrebbero 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64369" y="2674151"/>
            <a:ext cx="5321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essere: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276638" y="2674151"/>
            <a:ext cx="140423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&lt;ga, gat, att, tto, to&gt;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3032996" y="2674151"/>
            <a:ext cx="121828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(dove &lt; e &gt; sono </a:t>
            </a:r>
            <a:endParaRPr lang="en-US" sz="135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64369" y="2931326"/>
            <a:ext cx="228267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marcatori di inizio e fine parola). </a:t>
            </a:r>
            <a:endParaRPr lang="en-US" sz="1350" dirty="0">
              <a:latin typeface="+mj-lt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454003"/>
            <a:ext cx="128588" cy="128588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4369" y="3402813"/>
            <a:ext cx="220893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Utilizza un'architettura simile a </a:t>
            </a:r>
            <a:endParaRPr lang="en-US" sz="13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3177825" y="3402813"/>
            <a:ext cx="68287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Skip-gram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4049502" y="3402813"/>
            <a:ext cx="2051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di </a:t>
            </a:r>
            <a:endParaRPr lang="en-US" sz="1350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664369" y="3659988"/>
            <a:ext cx="334065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Word2Vec, ma con la rappresentazione a livello 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664369" y="3917163"/>
            <a:ext cx="88485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di carattere. </a:t>
            </a:r>
            <a:endParaRPr lang="en-US" sz="1350" dirty="0">
              <a:latin typeface="+mj-lt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rcRect b="2256"/>
          <a:stretch>
            <a:fillRect/>
          </a:stretch>
        </p:blipFill>
        <p:spPr>
          <a:xfrm>
            <a:off x="4786313" y="1100138"/>
            <a:ext cx="3929063" cy="368413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364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57442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 pratico FastText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24851"/>
            <a:ext cx="294952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Gestione di parole rare o out-of-vocabulary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28625" y="1521917"/>
            <a:ext cx="1891543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FastText scompone la parola </a:t>
            </a:r>
            <a:endParaRPr lang="en-US" sz="1238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81504" y="1521917"/>
            <a:ext cx="1072409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"inimmaginabile"</a:t>
            </a:r>
            <a:endParaRPr lang="en-US" sz="1238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3774579" y="1521917"/>
            <a:ext cx="1992533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nei suoi n-grammi di caratteri: </a:t>
            </a:r>
            <a:endParaRPr lang="en-US" sz="1238" dirty="0">
              <a:latin typeface="+mj-lt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28625" y="1843088"/>
            <a:ext cx="8286750" cy="428625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28625" y="1843088"/>
            <a:ext cx="21431" cy="428625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8625" y="1843088"/>
            <a:ext cx="8286750" cy="428625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&lt;in, ini, nim, imm, mma, mag, agi, gin, ina, nab, abi, bil, ile, le&gt; </a:t>
            </a:r>
            <a:endParaRPr lang="en-US" sz="1046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8625" y="2293442"/>
            <a:ext cx="1537280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L'embedding finale è la </a:t>
            </a:r>
            <a:endParaRPr lang="en-US" sz="1238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083826" y="2293442"/>
            <a:ext cx="1142942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somma dei vettori</a:t>
            </a:r>
            <a:endParaRPr lang="en-US" sz="1238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3428860" y="2293442"/>
            <a:ext cx="3100208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di tutti gli n-grammi che compongono la parola. </a:t>
            </a:r>
            <a:endParaRPr lang="en-US" sz="1238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28625" y="2925076"/>
            <a:ext cx="171777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Confronto con Word2Vec</a:t>
            </a:r>
            <a:endParaRPr lang="en-US" sz="135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8625" y="3322142"/>
            <a:ext cx="703719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Word2Vec:</a:t>
            </a:r>
            <a:endParaRPr lang="en-US" sz="1238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38017" y="3322142"/>
            <a:ext cx="5982407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Non può generare embedding per la parola "smartphonissimo" se non presente nel corpus di </a:t>
            </a:r>
            <a:endParaRPr lang="en-US" sz="1238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28625" y="3557885"/>
            <a:ext cx="1056379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addestramento. </a:t>
            </a:r>
            <a:endParaRPr lang="en-US" sz="1238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8625" y="3900785"/>
            <a:ext cx="569067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FastText:</a:t>
            </a:r>
            <a:endParaRPr lang="en-US" sz="1238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15597" y="3900785"/>
            <a:ext cx="7027565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Genera un embedding combinando i vettori degli n-grammi "sma", "mar", "art", "rtp", ecc., anche se la parola </a:t>
            </a:r>
            <a:endParaRPr lang="en-US" sz="1238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28625" y="4136529"/>
            <a:ext cx="1572546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completa è sconosciuta. </a:t>
            </a:r>
            <a:endParaRPr lang="en-US" sz="1238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28625" y="4765179"/>
            <a:ext cx="3164328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Questo approccio è particolarmente efficace per </a:t>
            </a:r>
            <a:endParaRPr lang="en-US" sz="1238" dirty="0"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815293" y="4765179"/>
            <a:ext cx="1976054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lingue morfologicamente ricche</a:t>
            </a:r>
            <a:endParaRPr lang="en-US" sz="1238" dirty="0">
              <a:latin typeface="+mj-lt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6190701" y="4765179"/>
            <a:ext cx="2135200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(come italiano, tedesco, turco) e </a:t>
            </a:r>
            <a:endParaRPr lang="en-US" sz="1238" dirty="0">
              <a:latin typeface="+mj-lt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428625" y="5000923"/>
            <a:ext cx="313387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per domini specialistici con terminologia tecnica. </a:t>
            </a:r>
            <a:endParaRPr lang="en-US" sz="1238"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81166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 e limiti di FastText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2127144" y="1124851"/>
            <a:ext cx="59631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</a:t>
            </a:r>
            <a:endParaRPr lang="en-US" sz="135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635919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1531" y="1597418"/>
            <a:ext cx="60272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Robustezza</a:t>
            </a:r>
            <a:endParaRPr lang="en-US" sz="1046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1630366" y="1597418"/>
            <a:ext cx="128560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nella gestione di lingue </a:t>
            </a:r>
            <a:endParaRPr lang="en-US" sz="1046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1531" y="1811730"/>
            <a:ext cx="236282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morfologicamente ricche (italiano, tedesco, </a:t>
            </a:r>
            <a:endParaRPr lang="en-US" sz="1046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1531" y="2026043"/>
            <a:ext cx="62036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finlandese) </a:t>
            </a:r>
            <a:endParaRPr lang="en-US" sz="1046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457450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1531" y="2418949"/>
            <a:ext cx="200856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Capacità di generare embedding per </a:t>
            </a:r>
            <a:endParaRPr lang="en-US" sz="1046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3316849" y="2418949"/>
            <a:ext cx="7181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rare o </a:t>
            </a:r>
            <a:endParaRPr lang="en-US" sz="1046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21531" y="2633261"/>
            <a:ext cx="62837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sconosciute</a:t>
            </a:r>
            <a:endParaRPr lang="en-US" sz="1046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665080" y="2633261"/>
            <a:ext cx="205024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grazie all'approccio basato su n-gram </a:t>
            </a:r>
            <a:endParaRPr lang="en-US" sz="1046" dirty="0">
              <a:latin typeface="+mj-lt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064669"/>
            <a:ext cx="142875" cy="14287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21531" y="3026168"/>
            <a:ext cx="140583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Velocità di addestramento</a:t>
            </a:r>
            <a:endParaRPr lang="en-US" sz="1046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2703630" y="3026168"/>
            <a:ext cx="111569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superiore rispetto a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21531" y="3240480"/>
            <a:ext cx="255518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modelli più complessi, mantenendo prestazioni </a:t>
            </a:r>
            <a:endParaRPr lang="en-US" sz="1046" dirty="0">
              <a:latin typeface="+mj-lt"/>
            </a:endParaRPr>
          </a:p>
        </p:txBody>
      </p:sp>
      <p:sp>
        <p:nvSpPr>
          <p:cNvPr id="19" name="Text 13"/>
          <p:cNvSpPr/>
          <p:nvPr/>
        </p:nvSpPr>
        <p:spPr>
          <a:xfrm>
            <a:off x="821531" y="3454793"/>
            <a:ext cx="6684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competitive </a:t>
            </a:r>
            <a:endParaRPr lang="en-US" sz="1046" dirty="0">
              <a:latin typeface="+mj-lt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4564856" y="1100138"/>
            <a:ext cx="14288" cy="2721769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6532748" y="1124851"/>
            <a:ext cx="3718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Limiti</a:t>
            </a:r>
            <a:endParaRPr lang="en-US" sz="1350" dirty="0">
              <a:latin typeface="+mj-lt"/>
            </a:endParaRPr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1635919"/>
            <a:ext cx="142875" cy="14287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5114925" y="1597418"/>
            <a:ext cx="116378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Maggiore complessità</a:t>
            </a:r>
            <a:endParaRPr lang="en-US" sz="1046" dirty="0">
              <a:latin typeface="+mj-lt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686996" y="1597418"/>
            <a:ext cx="145873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computazionale rispetto a </a:t>
            </a:r>
            <a:endParaRPr lang="en-US" sz="1046" dirty="0">
              <a:latin typeface="+mj-lt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5114925" y="1811730"/>
            <a:ext cx="267380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Word2Vec a causa dell'elaborazione degli n-gram </a:t>
            </a:r>
            <a:endParaRPr lang="en-US" sz="1046" dirty="0">
              <a:latin typeface="+mj-lt"/>
            </a:endParaRPr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243138"/>
            <a:ext cx="142875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114925" y="2204636"/>
            <a:ext cx="12904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Dimensione del modello</a:t>
            </a:r>
            <a:endParaRPr lang="en-US" sz="1046" dirty="0">
              <a:latin typeface="+mj-lt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6836150" y="2204636"/>
            <a:ext cx="125034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più grande dovuta alla </a:t>
            </a:r>
            <a:endParaRPr lang="en-US" sz="1046" dirty="0">
              <a:latin typeface="+mj-lt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5114925" y="2418949"/>
            <a:ext cx="264174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necessità di memorizzare rappresentazioni per n-</a:t>
            </a:r>
            <a:endParaRPr lang="en-US" sz="1046" dirty="0">
              <a:latin typeface="+mj-lt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5114925" y="2633261"/>
            <a:ext cx="30777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gram </a:t>
            </a:r>
            <a:endParaRPr lang="en-US" sz="1046" dirty="0">
              <a:latin typeface="+mj-lt"/>
            </a:endParaRPr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3064669"/>
            <a:ext cx="142875" cy="14287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114925" y="3026168"/>
            <a:ext cx="165109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Minore efficacia nel catturare </a:t>
            </a:r>
            <a:endParaRPr lang="en-US" sz="1046" dirty="0">
              <a:latin typeface="+mj-lt"/>
            </a:endParaRPr>
          </a:p>
        </p:txBody>
      </p:sp>
      <p:sp>
        <p:nvSpPr>
          <p:cNvPr id="33" name="Text 24"/>
          <p:cNvSpPr/>
          <p:nvPr/>
        </p:nvSpPr>
        <p:spPr>
          <a:xfrm>
            <a:off x="7110459" y="3026168"/>
            <a:ext cx="47929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</a:t>
            </a:r>
            <a:endParaRPr lang="en-US" sz="1046" dirty="0">
              <a:latin typeface="+mj-lt"/>
            </a:endParaRPr>
          </a:p>
        </p:txBody>
      </p:sp>
      <p:sp>
        <p:nvSpPr>
          <p:cNvPr id="34" name="Text 25"/>
          <p:cNvSpPr/>
          <p:nvPr/>
        </p:nvSpPr>
        <p:spPr>
          <a:xfrm>
            <a:off x="5114925" y="3240480"/>
            <a:ext cx="120706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semantiche complesse</a:t>
            </a:r>
            <a:endParaRPr lang="en-US" sz="1046" dirty="0">
              <a:latin typeface="+mj-lt"/>
            </a:endParaRPr>
          </a:p>
        </p:txBody>
      </p:sp>
      <p:sp>
        <p:nvSpPr>
          <p:cNvPr id="35" name="Text 26"/>
          <p:cNvSpPr/>
          <p:nvPr/>
        </p:nvSpPr>
        <p:spPr>
          <a:xfrm>
            <a:off x="6732426" y="3240480"/>
            <a:ext cx="100027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rispetto a modelli </a:t>
            </a:r>
            <a:endParaRPr lang="en-US" sz="1046" dirty="0">
              <a:latin typeface="+mj-lt"/>
            </a:endParaRPr>
          </a:p>
        </p:txBody>
      </p:sp>
      <p:sp>
        <p:nvSpPr>
          <p:cNvPr id="36" name="Text 27"/>
          <p:cNvSpPr/>
          <p:nvPr/>
        </p:nvSpPr>
        <p:spPr>
          <a:xfrm>
            <a:off x="5114925" y="3454793"/>
            <a:ext cx="122469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contestuali più recenti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396490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Applicazioni di FastText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1575"/>
            <a:ext cx="150019" cy="1714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2950" y="1123957"/>
            <a:ext cx="152605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Classificazione di testi: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683594" y="1123957"/>
            <a:ext cx="498373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Particolarmente efficace per la categorizzazione di documenti in lingue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2950" y="1381132"/>
            <a:ext cx="149399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con morfologia ricca.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2950" y="1712611"/>
            <a:ext cx="421589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Classificazione automatica di articoli di notizie in categorie tematiche.</a:t>
            </a:r>
            <a:endParaRPr lang="en-US" sz="1046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57425"/>
            <a:ext cx="214313" cy="1714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5813" y="2209807"/>
            <a:ext cx="161743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Traduzione automatica: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812182" y="2209807"/>
            <a:ext cx="494366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Supporto per lingue con vocabolari estesi grazie alla capacità di gestire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85813" y="2466982"/>
            <a:ext cx="138339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sconosciute.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85813" y="2798461"/>
            <a:ext cx="535883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Sistemi di traduzione per lingue con morfologia complessa come il finlandese o l'ungherese.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343275"/>
            <a:ext cx="192881" cy="17145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64381" y="3295657"/>
            <a:ext cx="179215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Completamento di parole:</a:t>
            </a:r>
            <a:endParaRPr lang="en-US" sz="1350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996161" y="3295657"/>
            <a:ext cx="445154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Suggerimento di parole in sistemi di input predittivo, anche per </a:t>
            </a:r>
            <a:endParaRPr lang="en-US" sz="1350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764381" y="3552832"/>
            <a:ext cx="163826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termini mai visti prima.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764381" y="3884311"/>
            <a:ext cx="469519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i="1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Esempio: Tastiere intelligenti che suggeriscono termini tecnici o nomi propri non comuni.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814EE-B16D-03FD-1BB2-677EBBA6B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690849B-5BCC-28C8-A970-100BE64C3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CEA851D-DEC0-0520-B25E-2AA7D86D25D8}"/>
              </a:ext>
            </a:extLst>
          </p:cNvPr>
          <p:cNvSpPr/>
          <p:nvPr/>
        </p:nvSpPr>
        <p:spPr>
          <a:xfrm>
            <a:off x="428625" y="465694"/>
            <a:ext cx="316702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applicativo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FastText</a:t>
            </a:r>
            <a:endParaRPr lang="en-US" sz="2025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D2C181-5658-A829-E687-6BA65ED8AACA}"/>
              </a:ext>
            </a:extLst>
          </p:cNvPr>
          <p:cNvSpPr txBox="1"/>
          <p:nvPr/>
        </p:nvSpPr>
        <p:spPr>
          <a:xfrm>
            <a:off x="380144" y="970908"/>
            <a:ext cx="8034391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latin typeface="+mj-lt"/>
              </a:rPr>
              <a:t>Scenario: classificazione delle richieste di supporto clienti</a:t>
            </a:r>
          </a:p>
          <a:p>
            <a:endParaRPr lang="it-IT" sz="135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Preprocessing del testo</a:t>
            </a:r>
          </a:p>
          <a:p>
            <a:pPr lvl="1"/>
            <a:r>
              <a:rPr lang="it-IT" sz="1350" dirty="0">
                <a:latin typeface="+mj-lt"/>
              </a:rPr>
              <a:t>Rimozione stop words, lemmatizzazione, rimozione caratteri speciali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Addestramento modello FastText</a:t>
            </a:r>
          </a:p>
          <a:p>
            <a:pPr lvl="1"/>
            <a:r>
              <a:rPr lang="it-IT" sz="1350" dirty="0">
                <a:latin typeface="+mj-lt"/>
              </a:rPr>
              <a:t>Si prepara un dataset etichettato con categorie di richieste (es. «fatturazione», «connessione», «piani tariffari») e ogni richiesta viene associata alla sua categoria. FastText rappresenta le parole come vettori numerici, includendo n-grammi. Questi vettori vengono utilizzati per addestrare il modello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Classificazione delle richieste</a:t>
            </a:r>
          </a:p>
          <a:p>
            <a:pPr lvl="1"/>
            <a:r>
              <a:rPr lang="it-IT" sz="1350" dirty="0">
                <a:latin typeface="+mj-lt"/>
              </a:rPr>
              <a:t>Il modello addestrato può essere utilizzato per classificare nuove richieste in tempo reale. FastText calcola la similarità con i vettori delle classi precedentemente apprese, ed è in grado di cogliere il contesto della frase anche se contiene parole non incluse nel training set</a:t>
            </a:r>
          </a:p>
          <a:p>
            <a:pPr marL="342900" indent="-342900">
              <a:buAutoNum type="arabicPeriod"/>
            </a:pPr>
            <a:r>
              <a:rPr lang="it-IT" sz="1350" b="1" dirty="0">
                <a:latin typeface="+mj-lt"/>
              </a:rPr>
              <a:t>Azioni automatiche</a:t>
            </a:r>
          </a:p>
          <a:p>
            <a:pPr lvl="1"/>
            <a:r>
              <a:rPr lang="it-IT" sz="1350" dirty="0">
                <a:latin typeface="+mj-lt"/>
              </a:rPr>
              <a:t>Il sistema può indirizzare la richiesta al reparto o al team giusto, e/o fornire una risposta automatica</a:t>
            </a:r>
          </a:p>
          <a:p>
            <a:endParaRPr lang="en-US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05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67868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Cos'è un word embedding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23957"/>
            <a:ext cx="27732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Un 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02124" y="1132585"/>
            <a:ext cx="116378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word embedding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2067027" y="1123957"/>
            <a:ext cx="171681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è una rappresentazione </a:t>
            </a:r>
            <a:endParaRPr lang="en-US" sz="13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625" y="1381132"/>
            <a:ext cx="337592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vettoriale di una parola in uno spazio continuo a 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3804549" y="1384799"/>
            <a:ext cx="14747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N </a:t>
            </a:r>
            <a:endParaRPr lang="en-US" sz="13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8625" y="1638307"/>
            <a:ext cx="74699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dimensioni</a:t>
            </a:r>
            <a:endParaRPr lang="en-US" sz="13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333593" y="1638307"/>
            <a:ext cx="8015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. </a:t>
            </a:r>
            <a:endParaRPr lang="en-US" sz="13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8625" y="2135401"/>
            <a:ext cx="4071938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Trasforma parole in vettori numerici che catturano relazioni semantiche e sintattiche tra i termini. </a:t>
            </a:r>
            <a:endParaRPr lang="en-US" sz="13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8625" y="2838457"/>
            <a:ext cx="162493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Principio fondamentale:</a:t>
            </a:r>
            <a:endParaRPr lang="en-US" sz="135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381464" y="2838457"/>
            <a:ext cx="190276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parole con significati simili </a:t>
            </a:r>
            <a:endParaRPr lang="en-US" sz="135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28625" y="3095632"/>
            <a:ext cx="36837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hanno rappresentazioni vettoriali vicine nello spazio. </a:t>
            </a:r>
            <a:endParaRPr lang="en-US" sz="1350" dirty="0">
              <a:latin typeface="+mj-lt"/>
            </a:endParaRPr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384799"/>
            <a:ext cx="3929063" cy="18738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4167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Word2Vec vs GloVe vs FastText (parte 1)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1657350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Caratteristica</a:t>
            </a:r>
            <a:endParaRPr lang="en-US" sz="1238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85975" y="1100138"/>
            <a:ext cx="2154538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Word2Vec</a:t>
            </a:r>
            <a:endParaRPr lang="en-US" sz="1238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40513" y="1100138"/>
            <a:ext cx="2237417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GloVe</a:t>
            </a:r>
            <a:endParaRPr lang="en-US" sz="1238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77930" y="1100138"/>
            <a:ext cx="2237445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FastText</a:t>
            </a:r>
            <a:endParaRPr lang="en-US" sz="1238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0" y="1697431"/>
            <a:ext cx="64440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Architettura</a:t>
            </a:r>
            <a:endParaRPr lang="en-US" sz="1046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85975" y="1564481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Rete neurale shallow con due varianti: CBOW e Skip-gram</a:t>
            </a:r>
            <a:endParaRPr lang="en-US" sz="1046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40513" y="1564481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Modello basato su fattorizzazione di matrici di co-occorrenza globale</a:t>
            </a:r>
            <a:endParaRPr lang="en-US" sz="1046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77930" y="1564481"/>
            <a:ext cx="2237445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Estensione di Word2Vec che considera n-gram di caratteri</a:t>
            </a:r>
            <a:endParaRPr lang="en-US" sz="1046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2588509"/>
            <a:ext cx="809811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Dimensione embedding</a:t>
            </a:r>
            <a:endParaRPr lang="en-US" sz="1046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85975" y="2428875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Tipicamente 100-300 dimensioni, configurabile in base alle esigenze</a:t>
            </a:r>
            <a:endParaRPr lang="en-US" sz="1046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240513" y="2428875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Tipicamente 50-300 dimensioni, con prestazioni ottimali a 300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77930" y="2428875"/>
            <a:ext cx="2237445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Tipicamente 100-300 dimensioni, con vettori aggiuntivi per n-gram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0" y="3426218"/>
            <a:ext cx="42800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Training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85975" y="3293269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Apprendimento predittivo basato su finestre di contesto locali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40513" y="3293269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Ottimizzazione basata su statistiche globali di co-occorrenza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77930" y="3293269"/>
            <a:ext cx="2237445" cy="740331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Simile a Word2Vec ma con rappresentazione a livello di carattere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28625" y="4538802"/>
            <a:ext cx="5903860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Nota: Tutte e tre le librerie possono essere addestrate su corpus di testo non annotati (apprendimento non supervisionato).</a:t>
            </a:r>
            <a:endParaRPr lang="en-US" sz="942" dirty="0">
              <a:latin typeface="+mj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416780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Word2Vec vs GloVe vs FastText (parte 2)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00138"/>
            <a:ext cx="1657350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Caratteristica</a:t>
            </a:r>
            <a:endParaRPr lang="en-US" sz="1238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2085975" y="1100138"/>
            <a:ext cx="2154538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Word2Vec</a:t>
            </a:r>
            <a:endParaRPr lang="en-US" sz="1238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40513" y="1100138"/>
            <a:ext cx="2237417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GloVe</a:t>
            </a:r>
            <a:endParaRPr lang="en-US" sz="1238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6477930" y="1100138"/>
            <a:ext cx="2237445" cy="464344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FastText</a:t>
            </a:r>
            <a:endParaRPr lang="en-US" sz="1238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71500" y="1697431"/>
            <a:ext cx="101470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Qualità embedding</a:t>
            </a:r>
            <a:endParaRPr lang="en-US" sz="1046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085975" y="1564481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Buona cattura di relazioni semantiche locali</a:t>
            </a:r>
            <a:endParaRPr lang="en-US" sz="1046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40513" y="1564481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Eccellente per relazioni globali e analogie semantiche</a:t>
            </a:r>
            <a:endParaRPr lang="en-US" sz="1046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477930" y="1564481"/>
            <a:ext cx="2237445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Ottima per lingue morfologicamente ricche</a:t>
            </a:r>
            <a:endParaRPr lang="en-US" sz="1046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71500" y="2374197"/>
            <a:ext cx="1079795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Gestione parole rare</a:t>
            </a:r>
            <a:endParaRPr lang="en-US" sz="1046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085975" y="2214563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Scarsa: nessun embedding per parole non presenti nel corpus</a:t>
            </a:r>
            <a:endParaRPr lang="en-US" sz="1046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240513" y="2214563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Limitata: dipende dalla frequenza nella matrice di co-occorrenza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477930" y="2214563"/>
            <a:ext cx="2237445" cy="740331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Eccellente: può generare embedding anche per parole mai viste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571500" y="3211906"/>
            <a:ext cx="50654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Efficienza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2085975" y="3078956"/>
            <a:ext cx="2154538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Veloce e leggero, adatto a dataset di medie dimensioni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40513" y="3078956"/>
            <a:ext cx="2237417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Richiede più memoria per la matrice di co-occorrenza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477930" y="3078956"/>
            <a:ext cx="2237445" cy="579389"/>
          </a:xfrm>
          <a:prstGeom prst="rect">
            <a:avLst/>
          </a:prstGeom>
          <a:noFill/>
          <a:ln/>
        </p:spPr>
        <p:txBody>
          <a:bodyPr wrap="square" lIns="170053" tIns="127508" rIns="170053" bIns="127508" rtlCol="0" anchor="t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Più lento e pesante di Word2Vec a causa degli n-gram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428625" y="4324490"/>
            <a:ext cx="601126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Nota: La scelta della libreria dipende dal caso d'uso specifico e dalle caratteristiche della lingua e del dominio di applicazione.</a:t>
            </a:r>
            <a:endParaRPr lang="en-US" sz="942" dirty="0">
              <a:latin typeface="+mj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49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3167534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Quando usare ciascuna libreria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51930"/>
            <a:ext cx="137517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3298" y="1124851"/>
            <a:ext cx="79829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Word2Vec </a:t>
            </a:r>
            <a:endParaRPr lang="en-US" sz="1350" dirty="0">
              <a:latin typeface="+mj-lt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1535906"/>
            <a:ext cx="114300" cy="11430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35831" y="1490261"/>
            <a:ext cx="115256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Quando si dispone di </a:t>
            </a:r>
            <a:endParaRPr lang="en-US" sz="1046" dirty="0">
              <a:latin typeface="+mj-lt"/>
            </a:endParaRPr>
          </a:p>
        </p:txBody>
      </p:sp>
      <p:sp>
        <p:nvSpPr>
          <p:cNvPr id="8" name="Text 3"/>
          <p:cNvSpPr/>
          <p:nvPr/>
        </p:nvSpPr>
        <p:spPr>
          <a:xfrm>
            <a:off x="2393463" y="1490261"/>
            <a:ext cx="150361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dataset di medie dimensioni</a:t>
            </a:r>
            <a:endParaRPr lang="en-US" sz="1046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4417740" y="1490261"/>
            <a:ext cx="275395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si cerca un buon equilibrio tra efficienza e qualità</a:t>
            </a:r>
            <a:endParaRPr lang="en-US" sz="1046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1821656"/>
            <a:ext cx="114300" cy="1143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5831" y="1776011"/>
            <a:ext cx="169758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Per applicazioni che richiedono </a:t>
            </a:r>
            <a:endParaRPr lang="en-US" sz="1046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3061097" y="1776011"/>
            <a:ext cx="109324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analogie semantiche</a:t>
            </a:r>
            <a:endParaRPr lang="en-US" sz="1046" dirty="0">
              <a:latin typeface="+mj-lt"/>
            </a:endParaRPr>
          </a:p>
        </p:txBody>
      </p:sp>
      <p:sp>
        <p:nvSpPr>
          <p:cNvPr id="13" name="Text 7"/>
          <p:cNvSpPr/>
          <p:nvPr/>
        </p:nvSpPr>
        <p:spPr>
          <a:xfrm>
            <a:off x="4548448" y="1776011"/>
            <a:ext cx="113653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relazioni tra parole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2302073"/>
            <a:ext cx="157163" cy="15716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92944" y="2274994"/>
            <a:ext cx="48571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GloVe </a:t>
            </a:r>
            <a:endParaRPr lang="en-US" sz="1350" dirty="0">
              <a:latin typeface="+mj-lt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2686050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935831" y="2640405"/>
            <a:ext cx="171841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Quando è importante catturare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3076835" y="2640405"/>
            <a:ext cx="8271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globali</a:t>
            </a:r>
            <a:endParaRPr lang="en-US" sz="1046" dirty="0">
              <a:latin typeface="+mj-lt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4215845" y="2640405"/>
            <a:ext cx="152605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tra parole nell'intero corpus</a:t>
            </a:r>
            <a:endParaRPr lang="en-US" sz="1046" dirty="0">
              <a:latin typeface="+mj-lt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2971800"/>
            <a:ext cx="114300" cy="1143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35831" y="2926155"/>
            <a:ext cx="14651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Per task che beneficiano di </a:t>
            </a:r>
            <a:endParaRPr lang="en-US" sz="1046" dirty="0">
              <a:latin typeface="+mj-lt"/>
            </a:endParaRPr>
          </a:p>
        </p:txBody>
      </p:sp>
      <p:sp>
        <p:nvSpPr>
          <p:cNvPr id="22" name="Text 13"/>
          <p:cNvSpPr/>
          <p:nvPr/>
        </p:nvSpPr>
        <p:spPr>
          <a:xfrm>
            <a:off x="2769933" y="2926155"/>
            <a:ext cx="145552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statistiche di co-occorrenza</a:t>
            </a:r>
            <a:endParaRPr lang="en-US" sz="1046" dirty="0">
              <a:latin typeface="+mj-lt"/>
            </a:endParaRPr>
          </a:p>
        </p:txBody>
      </p:sp>
      <p:sp>
        <p:nvSpPr>
          <p:cNvPr id="23" name="Text 14"/>
          <p:cNvSpPr/>
          <p:nvPr/>
        </p:nvSpPr>
        <p:spPr>
          <a:xfrm>
            <a:off x="4724335" y="2926155"/>
            <a:ext cx="185467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come classificazione di documenti</a:t>
            </a:r>
            <a:endParaRPr lang="en-US" sz="1046" dirty="0">
              <a:latin typeface="+mj-lt"/>
            </a:endParaRPr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3452217"/>
            <a:ext cx="117872" cy="157163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53653" y="3425138"/>
            <a:ext cx="64921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FastText </a:t>
            </a:r>
            <a:endParaRPr lang="en-US" sz="1350" dirty="0">
              <a:latin typeface="+mj-lt"/>
            </a:endParaRPr>
          </a:p>
        </p:txBody>
      </p:sp>
      <p:pic>
        <p:nvPicPr>
          <p:cNvPr id="26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3836194"/>
            <a:ext cx="114300" cy="114300"/>
          </a:xfrm>
          <a:prstGeom prst="rect">
            <a:avLst/>
          </a:prstGeom>
        </p:spPr>
      </p:pic>
      <p:sp>
        <p:nvSpPr>
          <p:cNvPr id="27" name="Text 16"/>
          <p:cNvSpPr/>
          <p:nvPr/>
        </p:nvSpPr>
        <p:spPr>
          <a:xfrm>
            <a:off x="935831" y="3790549"/>
            <a:ext cx="79188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Per lingue con </a:t>
            </a:r>
            <a:endParaRPr lang="en-US" sz="1046" dirty="0">
              <a:latin typeface="+mj-lt"/>
            </a:endParaRPr>
          </a:p>
        </p:txBody>
      </p:sp>
      <p:sp>
        <p:nvSpPr>
          <p:cNvPr id="28" name="Text 17"/>
          <p:cNvSpPr/>
          <p:nvPr/>
        </p:nvSpPr>
        <p:spPr>
          <a:xfrm>
            <a:off x="1935398" y="3790549"/>
            <a:ext cx="8560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morfologia ricca</a:t>
            </a:r>
            <a:endParaRPr lang="en-US" sz="1046" dirty="0">
              <a:latin typeface="+mj-lt"/>
            </a:endParaRPr>
          </a:p>
        </p:txBody>
      </p:sp>
      <p:sp>
        <p:nvSpPr>
          <p:cNvPr id="29" name="Text 18"/>
          <p:cNvSpPr/>
          <p:nvPr/>
        </p:nvSpPr>
        <p:spPr>
          <a:xfrm>
            <a:off x="3103848" y="3790549"/>
            <a:ext cx="18386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 domini con molti termini tecnici</a:t>
            </a:r>
            <a:endParaRPr lang="en-US" sz="1046" dirty="0">
              <a:latin typeface="+mj-lt"/>
            </a:endParaRPr>
          </a:p>
        </p:txBody>
      </p:sp>
      <p:pic>
        <p:nvPicPr>
          <p:cNvPr id="30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375" y="4121944"/>
            <a:ext cx="114300" cy="1143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935831" y="4076299"/>
            <a:ext cx="155010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Quando è necessario gestire </a:t>
            </a:r>
            <a:endParaRPr lang="en-US" sz="1046" dirty="0">
              <a:latin typeface="+mj-lt"/>
            </a:endParaRPr>
          </a:p>
        </p:txBody>
      </p:sp>
      <p:sp>
        <p:nvSpPr>
          <p:cNvPr id="32" name="Text 20"/>
          <p:cNvSpPr/>
          <p:nvPr/>
        </p:nvSpPr>
        <p:spPr>
          <a:xfrm>
            <a:off x="2887080" y="4076299"/>
            <a:ext cx="13465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rare o sconosciute</a:t>
            </a:r>
            <a:endParaRPr lang="en-US" sz="1046" dirty="0">
              <a:latin typeface="+mj-lt"/>
            </a:endParaRPr>
          </a:p>
        </p:txBody>
      </p:sp>
      <p:sp>
        <p:nvSpPr>
          <p:cNvPr id="33" name="Text 21"/>
          <p:cNvSpPr/>
          <p:nvPr/>
        </p:nvSpPr>
        <p:spPr>
          <a:xfrm>
            <a:off x="4680468" y="4076299"/>
            <a:ext cx="227947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non presenti nel corpus di addestramento</a:t>
            </a:r>
            <a:endParaRPr lang="en-US" sz="1046" dirty="0">
              <a:latin typeface="+mj-lt"/>
            </a:endParaRPr>
          </a:p>
        </p:txBody>
      </p:sp>
      <p:sp>
        <p:nvSpPr>
          <p:cNvPr id="34" name="Text 22"/>
          <p:cNvSpPr/>
          <p:nvPr/>
        </p:nvSpPr>
        <p:spPr>
          <a:xfrm>
            <a:off x="428625" y="4717396"/>
            <a:ext cx="6711774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Nota: La scelta della libreria dipende anche dalle risorse computazionali disponibili e dalle caratteristiche specifiche del dominio applicativo.</a:t>
            </a:r>
            <a:endParaRPr lang="en-US" sz="942" dirty="0">
              <a:latin typeface="+mj-l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149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77479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Esempio pipeline completa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528219" y="1139138"/>
            <a:ext cx="865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1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857250" y="1124851"/>
            <a:ext cx="164788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Preparazione del corpus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857250" y="1562592"/>
            <a:ext cx="7858125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Raccolta di testi dal dominio di interesse (es. articoli scientifici, notizie, social media) e creazione di un corpus rappresentativo. </a:t>
            </a:r>
            <a:endParaRPr lang="en-US" sz="1046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28219" y="2110688"/>
            <a:ext cx="865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2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7250" y="2096401"/>
            <a:ext cx="95699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Preprocessing</a:t>
            </a:r>
            <a:endParaRPr lang="en-US" sz="13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857250" y="2534142"/>
            <a:ext cx="7858125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Tokenizzazione, rimozione di stopwords, lemmatizzazione/stemming, normalizzazione del testo e gestione di caratteri speciali. </a:t>
            </a:r>
            <a:endParaRPr lang="en-US" sz="1046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28219" y="3082238"/>
            <a:ext cx="865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3</a:t>
            </a:r>
            <a:endParaRPr lang="en-US" sz="13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57250" y="3067951"/>
            <a:ext cx="190917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Addestramento del modello</a:t>
            </a:r>
            <a:endParaRPr lang="en-US" sz="13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57250" y="3397643"/>
            <a:ext cx="11124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Scelta della libreria (</a:t>
            </a:r>
            <a:endParaRPr lang="en-US" sz="1046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2151636" y="3397643"/>
            <a:ext cx="56105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Word2Vec</a:t>
            </a:r>
            <a:endParaRPr lang="en-US" sz="1046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839864" y="3397643"/>
            <a:ext cx="625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, 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2919254" y="3397643"/>
            <a:ext cx="32060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GloVe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324244" y="3397643"/>
            <a:ext cx="13144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o 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483108" y="3397643"/>
            <a:ext cx="44563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FastText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060050" y="3397643"/>
            <a:ext cx="376064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) in base alle caratteristiche del corpus e configurazione dei parametri 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57250" y="3611956"/>
            <a:ext cx="228107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(dimensione vettori, finestra contestuale). 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528219" y="4053788"/>
            <a:ext cx="8656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4</a:t>
            </a:r>
            <a:endParaRPr lang="en-US" sz="1350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857250" y="4039501"/>
            <a:ext cx="144751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Analisi e applicazione</a:t>
            </a:r>
            <a:endParaRPr lang="en-US" sz="1350" dirty="0"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857250" y="4396771"/>
            <a:ext cx="7858125" cy="32188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Valutazione della qualità degli embedding (analogie, similarità), integrazione in modelli downstream (classificazione, clustering) e visualizzazione dei risultati.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75049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Visualizzazione embedding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535781" y="1123957"/>
            <a:ext cx="247343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PCA (Principal Component Analysis):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3104983" y="1123957"/>
            <a:ext cx="70371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Riduce la 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5781" y="1381132"/>
            <a:ext cx="276678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dimensionalità mantenendo la varianza </a:t>
            </a:r>
            <a:endParaRPr lang="en-US" sz="13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535781" y="1638307"/>
            <a:ext cx="320600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massima. Efficace per una prima esplorazione 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535781" y="1895482"/>
            <a:ext cx="123751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degli embedding.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18159"/>
            <a:ext cx="144661" cy="1285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0442" y="2366970"/>
            <a:ext cx="277640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t-SNE (t-Distributed Stochastic Neighbor </a:t>
            </a:r>
            <a:endParaRPr lang="en-US" sz="1350" dirty="0">
              <a:latin typeface="+mj-lt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80442" y="2624145"/>
            <a:ext cx="86722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Embedding):</a:t>
            </a:r>
            <a:endParaRPr lang="en-US" sz="1350" dirty="0">
              <a:latin typeface="+mj-lt"/>
            </a:endParaRPr>
          </a:p>
        </p:txBody>
      </p:sp>
      <p:sp>
        <p:nvSpPr>
          <p:cNvPr id="12" name="Text 8"/>
          <p:cNvSpPr/>
          <p:nvPr/>
        </p:nvSpPr>
        <p:spPr>
          <a:xfrm>
            <a:off x="1752200" y="2624145"/>
            <a:ext cx="230364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Preserva le relazioni di vicinanza </a:t>
            </a:r>
            <a:endParaRPr lang="en-US" sz="1350" dirty="0">
              <a:latin typeface="+mj-lt"/>
            </a:endParaRPr>
          </a:p>
        </p:txBody>
      </p:sp>
      <p:sp>
        <p:nvSpPr>
          <p:cNvPr id="13" name="Text 9"/>
          <p:cNvSpPr/>
          <p:nvPr/>
        </p:nvSpPr>
        <p:spPr>
          <a:xfrm>
            <a:off x="680442" y="2881320"/>
            <a:ext cx="327974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locale. Ottimo per visualizzare cluster di parole </a:t>
            </a:r>
            <a:endParaRPr lang="en-US" sz="1350" dirty="0">
              <a:latin typeface="+mj-lt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680442" y="3138495"/>
            <a:ext cx="163826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semanticamente simili. </a:t>
            </a:r>
            <a:endParaRPr lang="en-US" sz="1350" dirty="0">
              <a:latin typeface="+mj-lt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661172"/>
            <a:ext cx="128588" cy="1285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64369" y="3609982"/>
            <a:ext cx="126797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Diagrammi 2D/3D:</a:t>
            </a:r>
            <a:endParaRPr lang="en-US" sz="135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236747" y="3609982"/>
            <a:ext cx="195887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Proiezioni degli embedding </a:t>
            </a:r>
            <a:endParaRPr lang="en-US" sz="1350" dirty="0">
              <a:latin typeface="+mj-lt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664369" y="3867157"/>
            <a:ext cx="30777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in spazi bidimensionali o tridimensionali per </a:t>
            </a:r>
            <a:endParaRPr lang="en-US" sz="1350" dirty="0">
              <a:latin typeface="+mj-lt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664369" y="4124332"/>
            <a:ext cx="323806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esplorare visivamente le relazioni semantiche. </a:t>
            </a:r>
            <a:endParaRPr lang="en-US" sz="1350" dirty="0">
              <a:latin typeface="+mj-lt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755577"/>
            <a:ext cx="3929063" cy="216098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84693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Calcolo similarità e analogie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481324"/>
            <a:ext cx="128588" cy="1285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4369" y="1430134"/>
            <a:ext cx="12038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Similarità coseno: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2188750" y="1430134"/>
            <a:ext cx="168315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Misura l'angolo tra due </a:t>
            </a:r>
            <a:endParaRPr lang="en-US" sz="135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4369" y="1687309"/>
            <a:ext cx="279563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vettori di embedding per quantificare la </a:t>
            </a:r>
            <a:endParaRPr lang="en-US" sz="135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664369" y="1944484"/>
            <a:ext cx="21864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vicinanza semantica tra parole. </a:t>
            </a:r>
            <a:endParaRPr lang="en-US" sz="1350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467161"/>
            <a:ext cx="128588" cy="1285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4369" y="2415971"/>
            <a:ext cx="146193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Analogie semantiche:</a:t>
            </a:r>
            <a:endParaRPr lang="en-US" sz="1350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512786" y="2415971"/>
            <a:ext cx="159338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Operazioni algebriche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64369" y="2673146"/>
            <a:ext cx="335155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sui vettori per scoprire relazioni concettuali (re - </a:t>
            </a:r>
            <a:endParaRPr lang="en-US" sz="135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64369" y="2930321"/>
            <a:ext cx="174086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uomo + donna = regina). </a:t>
            </a:r>
            <a:endParaRPr lang="en-US" sz="1350" dirty="0">
              <a:latin typeface="+mj-lt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428625" y="3377989"/>
            <a:ext cx="4071938" cy="857250"/>
          </a:xfrm>
          <a:prstGeom prst="rect">
            <a:avLst/>
          </a:prstGeom>
          <a:solidFill>
            <a:srgbClr val="F8F8F8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428625" y="3377989"/>
            <a:ext cx="21431" cy="85725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535781" y="3510938"/>
            <a:ext cx="159659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Parigi - Francia + Italia = Roma</a:t>
            </a:r>
            <a:endParaRPr lang="en-US" sz="1046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2697212" y="3510938"/>
            <a:ext cx="49212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(capitali)</a:t>
            </a:r>
            <a:endParaRPr lang="en-US" sz="1046" dirty="0">
              <a:latin typeface="+mj-lt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535781" y="3725251"/>
            <a:ext cx="196528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medico - uomo + donna = dottoressa</a:t>
            </a:r>
            <a:endParaRPr lang="en-US" sz="1046" dirty="0">
              <a:latin typeface="+mj-lt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3118833" y="3725251"/>
            <a:ext cx="70211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(professioni)</a:t>
            </a:r>
            <a:endParaRPr lang="en-US" sz="1046" dirty="0">
              <a:latin typeface="+mj-lt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535781" y="3939563"/>
            <a:ext cx="158697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andare - andò + vedere = vide</a:t>
            </a:r>
            <a:endParaRPr lang="en-US" sz="1046" dirty="0">
              <a:latin typeface="+mj-lt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2617347" y="3939563"/>
            <a:ext cx="81432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(tempi verbali)</a:t>
            </a:r>
            <a:endParaRPr lang="en-US" sz="1046" dirty="0">
              <a:latin typeface="+mj-lt"/>
            </a:endParaRP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6313" y="1100138"/>
            <a:ext cx="3929063" cy="344130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843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798267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Integrazione in modelli NLP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51930"/>
            <a:ext cx="157163" cy="1571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2944" y="1124851"/>
            <a:ext cx="136415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Sentiment Analysis 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714375" y="1490262"/>
            <a:ext cx="21352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Gli embedding vengono utilizzati come </a:t>
            </a:r>
            <a:endParaRPr lang="en-US" sz="1046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3200177" y="1490262"/>
            <a:ext cx="88004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features di input</a:t>
            </a:r>
            <a:endParaRPr lang="en-US" sz="1046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4311504" y="1490262"/>
            <a:ext cx="333424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per classificatori che determinano la polarità emotiva di testi. </a:t>
            </a:r>
            <a:endParaRPr lang="en-US" sz="1046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714375" y="1718808"/>
            <a:ext cx="4289636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Esempio: Media degli embedding delle parole in una recensione per predirne il sentiment.</a:t>
            </a:r>
            <a:endParaRPr lang="en-US" sz="942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230636"/>
            <a:ext cx="176808" cy="1571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2589" y="2203557"/>
            <a:ext cx="76302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Clustering </a:t>
            </a:r>
            <a:endParaRPr lang="en-US" sz="135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714375" y="2568968"/>
            <a:ext cx="8816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Algoritmi come </a:t>
            </a:r>
            <a:endParaRPr lang="en-US" sz="1046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1698873" y="2568968"/>
            <a:ext cx="45845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K-means</a:t>
            </a:r>
            <a:endParaRPr lang="en-US" sz="1046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302325" y="2568968"/>
            <a:ext cx="13144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o </a:t>
            </a:r>
            <a:endParaRPr lang="en-US" sz="1046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2461189" y="2568968"/>
            <a:ext cx="43762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DBSCAN</a:t>
            </a:r>
            <a:endParaRPr lang="en-US" sz="1046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3072399" y="2568968"/>
            <a:ext cx="460863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applicati agli embedding per raggruppare documenti o parole semanticamente simili. </a:t>
            </a:r>
            <a:endParaRPr lang="en-US" sz="1046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14375" y="2797514"/>
            <a:ext cx="3973845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Esempio: Raggruppamento automatico di articoli di notizie in categorie tematiche.</a:t>
            </a:r>
            <a:endParaRPr lang="en-US" sz="942" dirty="0">
              <a:latin typeface="+mj-lt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309342"/>
            <a:ext cx="157163" cy="15716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92944" y="3282263"/>
            <a:ext cx="188513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Recommendation Systems </a:t>
            </a:r>
            <a:endParaRPr lang="en-US" sz="135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714375" y="3647674"/>
            <a:ext cx="221695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Utilizzo degli embedding per calcolare la </a:t>
            </a:r>
            <a:endParaRPr lang="en-US" sz="1046" dirty="0">
              <a:latin typeface="+mj-lt"/>
            </a:endParaRPr>
          </a:p>
        </p:txBody>
      </p:sp>
      <p:sp>
        <p:nvSpPr>
          <p:cNvPr id="21" name="Text 15"/>
          <p:cNvSpPr/>
          <p:nvPr/>
        </p:nvSpPr>
        <p:spPr>
          <a:xfrm>
            <a:off x="3311323" y="3647674"/>
            <a:ext cx="12086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similarità tra contenuti</a:t>
            </a:r>
            <a:endParaRPr lang="en-US" sz="1046" dirty="0">
              <a:latin typeface="+mj-lt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4843602" y="3647674"/>
            <a:ext cx="216565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e generare suggerimenti personalizzati. </a:t>
            </a:r>
            <a:endParaRPr lang="en-US" sz="1046" dirty="0">
              <a:latin typeface="+mj-lt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424700" y="3661908"/>
            <a:ext cx="46487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Esempio: </a:t>
            </a:r>
            <a:endParaRPr lang="en-US" sz="942" dirty="0">
              <a:latin typeface="+mj-lt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714375" y="3876220"/>
            <a:ext cx="3956211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Suggerimento di articoli simili basato sulla vicinanza dei loro vettori di embedding.</a:t>
            </a:r>
            <a:endParaRPr lang="en-US" sz="942" dirty="0">
              <a:latin typeface="+mj-lt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388048"/>
            <a:ext cx="196453" cy="15716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32234" y="4360969"/>
            <a:ext cx="127118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 Transfer Learning </a:t>
            </a:r>
            <a:endParaRPr lang="en-US" sz="1350" dirty="0">
              <a:latin typeface="+mj-lt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14375" y="4726381"/>
            <a:ext cx="23403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Utilizzo di embedding pre-addestrati come </a:t>
            </a:r>
            <a:endParaRPr lang="en-US" sz="1046" dirty="0">
              <a:latin typeface="+mj-lt"/>
            </a:endParaRPr>
          </a:p>
        </p:txBody>
      </p:sp>
      <p:sp>
        <p:nvSpPr>
          <p:cNvPr id="28" name="Text 21"/>
          <p:cNvSpPr/>
          <p:nvPr/>
        </p:nvSpPr>
        <p:spPr>
          <a:xfrm>
            <a:off x="3422386" y="4726381"/>
            <a:ext cx="77585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inizializzazione</a:t>
            </a:r>
            <a:endParaRPr lang="en-US" sz="1046" dirty="0">
              <a:latin typeface="+mj-lt"/>
            </a:endParaRPr>
          </a:p>
        </p:txBody>
      </p:sp>
      <p:sp>
        <p:nvSpPr>
          <p:cNvPr id="29" name="Text 22"/>
          <p:cNvSpPr/>
          <p:nvPr/>
        </p:nvSpPr>
        <p:spPr>
          <a:xfrm>
            <a:off x="4446510" y="4726381"/>
            <a:ext cx="340317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per reti neurali più complesse, riducendo la necessità di grandi </a:t>
            </a:r>
            <a:endParaRPr lang="en-US" sz="1046" dirty="0">
              <a:latin typeface="+mj-lt"/>
            </a:endParaRPr>
          </a:p>
        </p:txBody>
      </p:sp>
      <p:sp>
        <p:nvSpPr>
          <p:cNvPr id="30" name="Text 23"/>
          <p:cNvSpPr/>
          <p:nvPr/>
        </p:nvSpPr>
        <p:spPr>
          <a:xfrm>
            <a:off x="714375" y="4940693"/>
            <a:ext cx="46006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dataset. </a:t>
            </a:r>
            <a:endParaRPr lang="en-US" sz="1046" dirty="0">
              <a:latin typeface="+mj-lt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1262435" y="4954927"/>
            <a:ext cx="4421082" cy="14497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i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Esempio: Inizializzazione del layer di embedding in una rete LSTM per classificazione di testi.</a:t>
            </a:r>
            <a:endParaRPr lang="en-US" sz="942" dirty="0">
              <a:latin typeface="+mj-l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2006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1428276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Best practices</a:t>
            </a:r>
            <a:endParaRPr lang="en-US" sz="2025" dirty="0">
              <a:latin typeface="+mj-lt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78719"/>
            <a:ext cx="142875" cy="1428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8656" y="1123957"/>
            <a:ext cx="193482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Dimensioni degli embedding</a:t>
            </a:r>
            <a:endParaRPr lang="en-US" sz="1350" dirty="0">
              <a:latin typeface="+mj-lt"/>
            </a:endParaRPr>
          </a:p>
        </p:txBody>
      </p:sp>
      <p:sp>
        <p:nvSpPr>
          <p:cNvPr id="6" name="Text 2"/>
          <p:cNvSpPr/>
          <p:nvPr/>
        </p:nvSpPr>
        <p:spPr>
          <a:xfrm>
            <a:off x="928688" y="1562592"/>
            <a:ext cx="7786688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Scegliere dimensioni appropriate: 100-300 per task generici, dimensioni maggiori per corpus più grandi e task complessi. </a:t>
            </a:r>
            <a:endParaRPr lang="en-US" sz="1046" dirty="0">
              <a:latin typeface="+mj-lt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150269"/>
            <a:ext cx="178594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6478" y="2095507"/>
            <a:ext cx="140423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Parametri di training</a:t>
            </a:r>
            <a:endParaRPr lang="en-US" sz="1350" dirty="0">
              <a:latin typeface="+mj-lt"/>
            </a:endParaRPr>
          </a:p>
        </p:txBody>
      </p:sp>
      <p:sp>
        <p:nvSpPr>
          <p:cNvPr id="9" name="Text 4"/>
          <p:cNvSpPr/>
          <p:nvPr/>
        </p:nvSpPr>
        <p:spPr>
          <a:xfrm>
            <a:off x="956509" y="2534142"/>
            <a:ext cx="7758866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Ottimizzare finestra contestuale (5-10 parole), numero di epoche (5-15) e learning rate in base al corpus e all'applicazione. </a:t>
            </a:r>
            <a:endParaRPr lang="en-US" sz="1046" dirty="0">
              <a:latin typeface="+mj-lt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625" y="3121819"/>
            <a:ext cx="107156" cy="1428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8656" y="3067057"/>
            <a:ext cx="135453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Gestione del corpus</a:t>
            </a:r>
            <a:endParaRPr lang="en-US" sz="1350" dirty="0">
              <a:latin typeface="+mj-lt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28688" y="3505692"/>
            <a:ext cx="7786688" cy="1609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Utilizzare corpus di dominio specifico per task specialistici; combinare corpus generici e specifici per bilanciare copertura e precisione. </a:t>
            </a:r>
            <a:endParaRPr lang="en-US" sz="1046" dirty="0">
              <a:latin typeface="+mj-lt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4093369"/>
            <a:ext cx="142875" cy="1428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78656" y="4038607"/>
            <a:ext cx="2232984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Aggiornamento degli embedding</a:t>
            </a:r>
            <a:endParaRPr lang="en-US" sz="1350" dirty="0">
              <a:latin typeface="+mj-lt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28688" y="4370086"/>
            <a:ext cx="602408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Valutare se mantenere gli embedding fissi o renderli aggiornabili durante il fine-tuning dei modelli downstream.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3" y="-266164"/>
            <a:ext cx="9144000" cy="64293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311"/>
            <a:ext cx="2106089" cy="31239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3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Conclusioni e risorse</a:t>
            </a:r>
            <a:endParaRPr lang="en-US" sz="2030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7022" y="893312"/>
            <a:ext cx="130484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Riepilogo dei concetti chiave</a:t>
            </a:r>
            <a:endParaRPr lang="en-US" sz="90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22" y="1259027"/>
            <a:ext cx="128588" cy="1285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766" y="1235318"/>
            <a:ext cx="5450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I </a:t>
            </a:r>
            <a:endParaRPr lang="en-US" sz="900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8351" y="1235318"/>
            <a:ext cx="77905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 embedding</a:t>
            </a:r>
            <a:endParaRPr lang="en-US" sz="900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1957096" y="1235318"/>
            <a:ext cx="466473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rappresentano parole come vettori densi in uno spazio continuo, catturando relazioni semantiche e </a:t>
            </a:r>
            <a:endParaRPr lang="en-US" sz="900" dirty="0">
              <a:latin typeface="+mj-lt"/>
            </a:endParaRPr>
          </a:p>
        </p:txBody>
      </p:sp>
      <p:sp>
        <p:nvSpPr>
          <p:cNvPr id="9" name="Text 5"/>
          <p:cNvSpPr/>
          <p:nvPr/>
        </p:nvSpPr>
        <p:spPr>
          <a:xfrm>
            <a:off x="662766" y="1449631"/>
            <a:ext cx="52097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sintattiche.</a:t>
            </a:r>
            <a:endParaRPr lang="en-US" sz="900" dirty="0">
              <a:latin typeface="+mj-lt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22" y="1794808"/>
            <a:ext cx="128588" cy="1285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62766" y="1771100"/>
            <a:ext cx="62998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Ogni libreria (</a:t>
            </a:r>
            <a:endParaRPr lang="en-US" sz="900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1578896" y="1771100"/>
            <a:ext cx="480901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Word2Vec</a:t>
            </a:r>
            <a:endParaRPr lang="en-US" sz="900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284704" y="1771100"/>
            <a:ext cx="5450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, </a:t>
            </a:r>
            <a:endParaRPr lang="en-US" sz="900" dirty="0">
              <a:latin typeface="+mj-lt"/>
            </a:endParaRPr>
          </a:p>
        </p:txBody>
      </p:sp>
      <p:sp>
        <p:nvSpPr>
          <p:cNvPr id="14" name="Text 9"/>
          <p:cNvSpPr/>
          <p:nvPr/>
        </p:nvSpPr>
        <p:spPr>
          <a:xfrm>
            <a:off x="2360160" y="1771100"/>
            <a:ext cx="27411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GloVe</a:t>
            </a:r>
            <a:endParaRPr lang="en-US" sz="900" dirty="0">
              <a:latin typeface="+mj-lt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2770088" y="1771100"/>
            <a:ext cx="5450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, </a:t>
            </a:r>
            <a:endParaRPr lang="en-US" sz="900" dirty="0">
              <a:latin typeface="+mj-lt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2845544" y="1771100"/>
            <a:ext cx="38151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FastText</a:t>
            </a:r>
            <a:endParaRPr lang="en-US" sz="900" dirty="0">
              <a:latin typeface="+mj-lt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3442215" y="1771100"/>
            <a:ext cx="250228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) offre vantaggi specifici per diversi scenari applicativi.</a:t>
            </a:r>
            <a:endParaRPr lang="en-US" sz="900" dirty="0">
              <a:latin typeface="+mj-lt"/>
            </a:endParaRPr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22" y="2123420"/>
            <a:ext cx="128588" cy="12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62766" y="2100606"/>
            <a:ext cx="5200142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La scelta della libreria dipende dalle caratteristiche della lingua, del dominio e dei requisiti specifici del progetto.</a:t>
            </a:r>
            <a:endParaRPr lang="en-US" sz="900" dirty="0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427022" y="2664962"/>
            <a:ext cx="84318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Letture consigliate</a:t>
            </a:r>
            <a:endParaRPr lang="en-US" sz="900" dirty="0">
              <a:latin typeface="+mj-lt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2" y="3030677"/>
            <a:ext cx="112514" cy="128588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6692" y="3006968"/>
            <a:ext cx="104355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Mikolov et al. (2013) - </a:t>
            </a:r>
            <a:endParaRPr lang="en-US" sz="900" dirty="0">
              <a:latin typeface="+mj-lt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2100752" y="3006968"/>
            <a:ext cx="287418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"Efficient Estimation of Word Representations in Vector Space"</a:t>
            </a:r>
            <a:endParaRPr lang="en-US" sz="900" dirty="0">
              <a:latin typeface="+mj-lt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562889" y="3006968"/>
            <a:ext cx="58669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(Word2Vec)</a:t>
            </a:r>
            <a:endParaRPr lang="en-US" sz="900" dirty="0">
              <a:latin typeface="+mj-lt"/>
            </a:endParaRPr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2" y="3359289"/>
            <a:ext cx="112514" cy="128588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646692" y="3335581"/>
            <a:ext cx="1203856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Pennington et al. (2014) - </a:t>
            </a:r>
            <a:endParaRPr lang="en-US" sz="900" dirty="0">
              <a:latin typeface="+mj-lt"/>
            </a:endParaRPr>
          </a:p>
        </p:txBody>
      </p:sp>
      <p:sp>
        <p:nvSpPr>
          <p:cNvPr id="27" name="Text 19"/>
          <p:cNvSpPr/>
          <p:nvPr/>
        </p:nvSpPr>
        <p:spPr>
          <a:xfrm>
            <a:off x="2361499" y="3335581"/>
            <a:ext cx="2245808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"GloVe: Global Vectors for Word Representation"</a:t>
            </a:r>
            <a:endParaRPr lang="en-US" sz="900" dirty="0">
              <a:latin typeface="+mj-lt"/>
            </a:endParaRPr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2" y="3687902"/>
            <a:ext cx="112514" cy="128588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646692" y="3664193"/>
            <a:ext cx="119744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Bojanowski et al. (2017) - </a:t>
            </a:r>
            <a:endParaRPr lang="en-US" sz="900" dirty="0">
              <a:latin typeface="+mj-lt"/>
            </a:endParaRPr>
          </a:p>
        </p:txBody>
      </p:sp>
      <p:sp>
        <p:nvSpPr>
          <p:cNvPr id="30" name="Text 21"/>
          <p:cNvSpPr/>
          <p:nvPr/>
        </p:nvSpPr>
        <p:spPr>
          <a:xfrm>
            <a:off x="2340626" y="3664193"/>
            <a:ext cx="2388474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"Enriching Word Vectors with Subword Information"</a:t>
            </a:r>
            <a:endParaRPr lang="en-US" sz="900" dirty="0">
              <a:latin typeface="+mj-lt"/>
            </a:endParaRPr>
          </a:p>
        </p:txBody>
      </p:sp>
      <p:sp>
        <p:nvSpPr>
          <p:cNvPr id="31" name="Text 22"/>
          <p:cNvSpPr/>
          <p:nvPr/>
        </p:nvSpPr>
        <p:spPr>
          <a:xfrm>
            <a:off x="6065394" y="3664193"/>
            <a:ext cx="487313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(FastText)</a:t>
            </a:r>
            <a:endParaRPr lang="en-US" sz="900" dirty="0">
              <a:latin typeface="+mj-lt"/>
            </a:endParaRPr>
          </a:p>
        </p:txBody>
      </p:sp>
      <p:sp>
        <p:nvSpPr>
          <p:cNvPr id="32" name="Text 23"/>
          <p:cNvSpPr/>
          <p:nvPr/>
        </p:nvSpPr>
        <p:spPr>
          <a:xfrm>
            <a:off x="427022" y="4229443"/>
            <a:ext cx="650819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Esercizi pratici</a:t>
            </a:r>
            <a:endParaRPr lang="en-US" sz="900" dirty="0">
              <a:latin typeface="+mj-lt"/>
            </a:endParaRPr>
          </a:p>
        </p:txBody>
      </p:sp>
      <p:pic>
        <p:nvPicPr>
          <p:cNvPr id="33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22" y="4595158"/>
            <a:ext cx="160734" cy="128588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694913" y="4572343"/>
            <a:ext cx="4007507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Implementare una pipeline completa di word embedding su un corpus di testo italiano</a:t>
            </a:r>
            <a:endParaRPr lang="en-US" sz="900" dirty="0">
              <a:latin typeface="+mj-lt"/>
            </a:endParaRPr>
          </a:p>
        </p:txBody>
      </p:sp>
      <p:pic>
        <p:nvPicPr>
          <p:cNvPr id="35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22" y="4923770"/>
            <a:ext cx="160734" cy="128588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694913" y="4900956"/>
            <a:ext cx="3706143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Confrontare le performance delle tre librerie su un task di classificazione di testi</a:t>
            </a:r>
            <a:endParaRPr lang="en-US" sz="900" dirty="0">
              <a:latin typeface="+mj-lt"/>
            </a:endParaRPr>
          </a:p>
        </p:txBody>
      </p:sp>
      <p:pic>
        <p:nvPicPr>
          <p:cNvPr id="37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022" y="5252383"/>
            <a:ext cx="160734" cy="128588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694913" y="5229568"/>
            <a:ext cx="4852290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Visualizzare e analizzare le relazioni semantiche tra parole utilizzando tecniche di riduzione dimensionale</a:t>
            </a:r>
            <a:endParaRPr lang="en-US" sz="9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5A2C-8818-36A4-923C-2178490C2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BBA3C2C-18CC-4794-B9F2-75A9D0E72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ADEDAAB-C97B-D2DC-F6E5-D68902276397}"/>
              </a:ext>
            </a:extLst>
          </p:cNvPr>
          <p:cNvSpPr/>
          <p:nvPr/>
        </p:nvSpPr>
        <p:spPr>
          <a:xfrm>
            <a:off x="428625" y="465694"/>
            <a:ext cx="258218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Metodi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tradizionali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: BOW</a:t>
            </a:r>
            <a:endParaRPr lang="en-US" sz="2025" dirty="0">
              <a:latin typeface="+mj-lt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308D65A-F1F8-4C50-D7CD-53A0968E0779}"/>
              </a:ext>
            </a:extLst>
          </p:cNvPr>
          <p:cNvSpPr/>
          <p:nvPr/>
        </p:nvSpPr>
        <p:spPr>
          <a:xfrm>
            <a:off x="357188" y="1160924"/>
            <a:ext cx="4071938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In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modello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di </a:t>
            </a: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Bag of Words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ignora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completamente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l’ordine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delle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parole di un testo e ci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concentra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sul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b="1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numero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di volte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che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ciascuna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appare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.</a:t>
            </a:r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03574335-561E-AFF6-2371-D6019DACEB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86313" y="1472548"/>
            <a:ext cx="3929063" cy="1698340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72B6F1CD-3CE1-291F-414F-7F88DDC4ACE3}"/>
              </a:ext>
            </a:extLst>
          </p:cNvPr>
          <p:cNvSpPr/>
          <p:nvPr/>
        </p:nvSpPr>
        <p:spPr>
          <a:xfrm>
            <a:off x="285750" y="2050665"/>
            <a:ext cx="4071938" cy="166199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b="1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Passaggi</a:t>
            </a: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b="1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principali</a:t>
            </a: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:</a:t>
            </a:r>
          </a:p>
          <a:p>
            <a:pPr marL="0" indent="0" algn="just">
              <a:buNone/>
            </a:pPr>
            <a:endParaRPr lang="en-US" sz="1350" b="1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</a:endParaRPr>
          </a:p>
          <a:p>
            <a:pPr marL="342900" indent="-342900" algn="just">
              <a:buAutoNum type="arabicPeriod"/>
            </a:pP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Creazione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di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vocabolario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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lista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unica di tutte le parole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che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appaiono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nei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testi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in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analisi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  <a:p>
            <a:pPr marL="342900" indent="-342900" algn="just">
              <a:buAutoNum type="arabicPeriod"/>
            </a:pP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Conteggio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delle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parole 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si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conta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quante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volte ogni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appare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  <a:p>
            <a:pPr marL="342900" indent="-342900" algn="just">
              <a:buAutoNum type="arabicPeriod"/>
            </a:pP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Rappresentazione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finale 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 ogni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documento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viene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rappresentato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come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vettore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di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numero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8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64B07-5B5D-7181-6776-8E7E062E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DF974F0-54D3-1FAB-5B47-8189B3A68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90A15B8-EF49-8BFA-FFF0-E367C27BC36F}"/>
              </a:ext>
            </a:extLst>
          </p:cNvPr>
          <p:cNvSpPr/>
          <p:nvPr/>
        </p:nvSpPr>
        <p:spPr>
          <a:xfrm>
            <a:off x="428625" y="465694"/>
            <a:ext cx="271138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Metodi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tradizionali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: TF-IDF</a:t>
            </a:r>
            <a:endParaRPr lang="en-US" sz="2025" dirty="0">
              <a:latin typeface="+mj-lt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8B9BF3FD-3360-A77C-0F48-B8B2DF00CC59}"/>
              </a:ext>
            </a:extLst>
          </p:cNvPr>
          <p:cNvSpPr/>
          <p:nvPr/>
        </p:nvSpPr>
        <p:spPr>
          <a:xfrm>
            <a:off x="306058" y="1446585"/>
            <a:ext cx="4071938" cy="270073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just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La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tecnica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TF-IDF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rappresenta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le parole in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documento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in modo da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identificare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quelle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che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sono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più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importanti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o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distintive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per il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determinato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documento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, rispetto a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insieme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più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ampio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di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documenti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.</a:t>
            </a:r>
          </a:p>
          <a:p>
            <a:pPr marL="0" indent="0" algn="just">
              <a:buNone/>
            </a:pP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</a:endParaRPr>
          </a:p>
          <a:p>
            <a:pPr marL="0" indent="0" algn="just">
              <a:buNone/>
            </a:pP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TF (Term Frequency):</a:t>
            </a: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quante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volte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una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appare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in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documento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 TF alto per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che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appare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molte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volte in un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documento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sz="1350" b="1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IDF (Inverse Document Frequency):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importanza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della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nell’intero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corpus  IDF alto per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parola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che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appare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in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pochi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  <a:sym typeface="Wingdings" panose="05000000000000000000" pitchFamily="2" charset="2"/>
              </a:rPr>
              <a:t>documenti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cs typeface="SF Pro Display" pitchFamily="34" charset="-120"/>
              <a:sym typeface="Wingdings" panose="05000000000000000000" pitchFamily="2" charset="2"/>
            </a:endParaRPr>
          </a:p>
        </p:txBody>
      </p:sp>
      <p:pic>
        <p:nvPicPr>
          <p:cNvPr id="15" name="Image 1">
            <a:extLst>
              <a:ext uri="{FF2B5EF4-FFF2-40B4-BE49-F238E27FC236}">
                <a16:creationId xmlns:a16="http://schemas.microsoft.com/office/drawing/2014/main" id="{D2C18835-6963-2A02-BE69-4563E60183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71314" y="1059858"/>
            <a:ext cx="2609498" cy="1912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AA1210-C92D-1C1E-08F9-8FA0430D28B8}"/>
              </a:ext>
            </a:extLst>
          </p:cNvPr>
          <p:cNvSpPr txBox="1"/>
          <p:nvPr/>
        </p:nvSpPr>
        <p:spPr>
          <a:xfrm>
            <a:off x="5322013" y="3559996"/>
            <a:ext cx="3313415" cy="16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4C4C4C"/>
                </a:solidFill>
                <a:latin typeface="+mj-lt"/>
                <a:ea typeface="SF Pro Display" pitchFamily="34" charset="-122"/>
              </a:rPr>
              <a:t>TF-IDF(</a:t>
            </a:r>
            <a:r>
              <a:rPr lang="en-US" sz="1600" b="1" dirty="0" err="1">
                <a:solidFill>
                  <a:srgbClr val="4C4C4C"/>
                </a:solidFill>
                <a:latin typeface="+mj-lt"/>
                <a:ea typeface="SF Pro Display" pitchFamily="34" charset="-122"/>
              </a:rPr>
              <a:t>t,d</a:t>
            </a:r>
            <a:r>
              <a:rPr lang="en-US" sz="1600" b="1" dirty="0">
                <a:solidFill>
                  <a:srgbClr val="4C4C4C"/>
                </a:solidFill>
                <a:latin typeface="+mj-lt"/>
                <a:ea typeface="SF Pro Display" pitchFamily="34" charset="-122"/>
              </a:rPr>
              <a:t>) = TF(</a:t>
            </a:r>
            <a:r>
              <a:rPr lang="en-US" sz="1600" b="1" dirty="0" err="1">
                <a:solidFill>
                  <a:srgbClr val="4C4C4C"/>
                </a:solidFill>
                <a:latin typeface="+mj-lt"/>
                <a:ea typeface="SF Pro Display" pitchFamily="34" charset="-122"/>
              </a:rPr>
              <a:t>t,d</a:t>
            </a:r>
            <a:r>
              <a:rPr lang="en-US" sz="1600" b="1" dirty="0">
                <a:solidFill>
                  <a:srgbClr val="4C4C4C"/>
                </a:solidFill>
                <a:latin typeface="+mj-lt"/>
                <a:ea typeface="SF Pro Display" pitchFamily="34" charset="-122"/>
              </a:rPr>
              <a:t>) x IDF(t)</a:t>
            </a:r>
          </a:p>
          <a:p>
            <a:pPr algn="just"/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</a:rPr>
              <a:t>Basso TF-IDF 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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termine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frequente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 ma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comune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Alto TF-IDF 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termine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raro</a:t>
            </a: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 ma </a:t>
            </a:r>
            <a:r>
              <a:rPr lang="en-US" sz="1350" dirty="0" err="1">
                <a:solidFill>
                  <a:srgbClr val="4C4C4C"/>
                </a:solidFill>
                <a:latin typeface="+mj-lt"/>
                <a:ea typeface="SF Pro Display" pitchFamily="34" charset="-122"/>
                <a:sym typeface="Wingdings" panose="05000000000000000000" pitchFamily="2" charset="2"/>
              </a:rPr>
              <a:t>importante</a:t>
            </a:r>
            <a:endParaRPr lang="en-US" sz="1350" dirty="0">
              <a:solidFill>
                <a:srgbClr val="4C4C4C"/>
              </a:solidFill>
              <a:latin typeface="+mj-lt"/>
              <a:ea typeface="SF Pro Display" pitchFamily="34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580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59A81-2329-89EC-8D50-CE1AB748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A025EB2-AC30-A1CB-609A-A0F387A7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C4BFB14-9A6C-EAF8-6E22-75B1D6DC6DAB}"/>
              </a:ext>
            </a:extLst>
          </p:cNvPr>
          <p:cNvSpPr/>
          <p:nvPr/>
        </p:nvSpPr>
        <p:spPr>
          <a:xfrm>
            <a:off x="428625" y="465694"/>
            <a:ext cx="2711383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Metodi </a:t>
            </a:r>
            <a:r>
              <a:rPr lang="en-US" sz="2025" b="1" dirty="0" err="1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tradizionali</a:t>
            </a: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: TF-IDF</a:t>
            </a:r>
            <a:endParaRPr lang="en-US" sz="2025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C2BCF-CABD-BFE2-ABDC-58562A8A37EA}"/>
              </a:ext>
            </a:extLst>
          </p:cNvPr>
          <p:cNvSpPr txBox="1"/>
          <p:nvPr/>
        </p:nvSpPr>
        <p:spPr>
          <a:xfrm>
            <a:off x="428625" y="1094198"/>
            <a:ext cx="392761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b="1" dirty="0">
                <a:latin typeface="+mj-lt"/>
              </a:rPr>
              <a:t>Passaggi principali:</a:t>
            </a:r>
          </a:p>
          <a:p>
            <a:endParaRPr lang="it-IT" sz="1350" dirty="0">
              <a:latin typeface="+mj-lt"/>
            </a:endParaRPr>
          </a:p>
          <a:p>
            <a:pPr marL="342900" indent="-342900">
              <a:buAutoNum type="arabicPeriod"/>
            </a:pPr>
            <a:r>
              <a:rPr lang="it-IT" sz="1350" dirty="0">
                <a:latin typeface="+mj-lt"/>
              </a:rPr>
              <a:t>Raccolta dataset</a:t>
            </a:r>
          </a:p>
          <a:p>
            <a:pPr marL="342900" indent="-342900">
              <a:buAutoNum type="arabicPeriod"/>
            </a:pPr>
            <a:r>
              <a:rPr lang="it-IT" sz="1350" dirty="0">
                <a:latin typeface="+mj-lt"/>
              </a:rPr>
              <a:t>Preprocessing (rimozione stop words)</a:t>
            </a:r>
          </a:p>
          <a:p>
            <a:pPr marL="342900" indent="-342900">
              <a:buAutoNum type="arabicPeriod"/>
            </a:pPr>
            <a:r>
              <a:rPr lang="it-IT" sz="1350" dirty="0">
                <a:latin typeface="+mj-lt"/>
              </a:rPr>
              <a:t>Lemmatizzazione o stemming (ridurre le parole alla loro radice)</a:t>
            </a:r>
          </a:p>
          <a:p>
            <a:pPr marL="342900" indent="-342900">
              <a:buAutoNum type="arabicPeriod"/>
            </a:pPr>
            <a:r>
              <a:rPr lang="it-IT" sz="1350" dirty="0">
                <a:latin typeface="+mj-lt"/>
              </a:rPr>
              <a:t>Creazione matrice TF-IDF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D9364-A9DC-BE59-1394-38EE00B3090E}"/>
              </a:ext>
            </a:extLst>
          </p:cNvPr>
          <p:cNvSpPr txBox="1"/>
          <p:nvPr/>
        </p:nvSpPr>
        <p:spPr>
          <a:xfrm>
            <a:off x="4742059" y="223789"/>
            <a:ext cx="39276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b="1" dirty="0">
                <a:latin typeface="+mj-lt"/>
              </a:rPr>
              <a:t>ESEMPIO (analisi recensioni)</a:t>
            </a:r>
          </a:p>
          <a:p>
            <a:endParaRPr lang="it-IT" sz="135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b="1" dirty="0">
                <a:latin typeface="+mj-lt"/>
              </a:rPr>
              <a:t>Recensione 1</a:t>
            </a:r>
            <a:r>
              <a:rPr lang="it-IT" sz="1350" dirty="0">
                <a:latin typeface="+mj-lt"/>
              </a:rPr>
              <a:t>: "Questo prodotto è fantastico, lo consiglio vivamente!"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b="1" dirty="0">
                <a:latin typeface="+mj-lt"/>
              </a:rPr>
              <a:t>Recensione 2</a:t>
            </a:r>
            <a:r>
              <a:rPr lang="it-IT" sz="1350" dirty="0">
                <a:latin typeface="+mj-lt"/>
              </a:rPr>
              <a:t>: "Sono molto deluso, non funziona come descritto."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b="1" dirty="0">
                <a:latin typeface="+mj-lt"/>
              </a:rPr>
              <a:t>Recensione 3</a:t>
            </a:r>
            <a:r>
              <a:rPr lang="it-IT" sz="1350" dirty="0">
                <a:latin typeface="+mj-lt"/>
              </a:rPr>
              <a:t>: "Ottimo prodotto, qualità superiore, vale ogni centesimo."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b="1" dirty="0">
                <a:latin typeface="+mj-lt"/>
              </a:rPr>
              <a:t>Recensione 4</a:t>
            </a:r>
            <a:r>
              <a:rPr lang="it-IT" sz="1350" dirty="0">
                <a:latin typeface="+mj-lt"/>
              </a:rPr>
              <a:t>: "Pessimo, si è rotto dopo un giorno di utilizzo."</a:t>
            </a:r>
          </a:p>
          <a:p>
            <a:endParaRPr lang="it-IT" sz="1350" dirty="0">
              <a:latin typeface="+mj-lt"/>
            </a:endParaRPr>
          </a:p>
          <a:p>
            <a:endParaRPr lang="it-IT" sz="1350" dirty="0"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85F18FE-CA36-3A06-FD75-FD059399BC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116381"/>
              </p:ext>
            </p:extLst>
          </p:nvPr>
        </p:nvGraphicFramePr>
        <p:xfrm>
          <a:off x="5014222" y="2384375"/>
          <a:ext cx="3655455" cy="129705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561785">
                  <a:extLst>
                    <a:ext uri="{9D8B030D-6E8A-4147-A177-3AD203B41FA5}">
                      <a16:colId xmlns:a16="http://schemas.microsoft.com/office/drawing/2014/main" val="3929462474"/>
                    </a:ext>
                  </a:extLst>
                </a:gridCol>
                <a:gridCol w="799201">
                  <a:extLst>
                    <a:ext uri="{9D8B030D-6E8A-4147-A177-3AD203B41FA5}">
                      <a16:colId xmlns:a16="http://schemas.microsoft.com/office/drawing/2014/main" val="1558083431"/>
                    </a:ext>
                  </a:extLst>
                </a:gridCol>
                <a:gridCol w="780836">
                  <a:extLst>
                    <a:ext uri="{9D8B030D-6E8A-4147-A177-3AD203B41FA5}">
                      <a16:colId xmlns:a16="http://schemas.microsoft.com/office/drawing/2014/main" val="2041548770"/>
                    </a:ext>
                  </a:extLst>
                </a:gridCol>
                <a:gridCol w="775699">
                  <a:extLst>
                    <a:ext uri="{9D8B030D-6E8A-4147-A177-3AD203B41FA5}">
                      <a16:colId xmlns:a16="http://schemas.microsoft.com/office/drawing/2014/main" val="360811212"/>
                    </a:ext>
                  </a:extLst>
                </a:gridCol>
                <a:gridCol w="737934">
                  <a:extLst>
                    <a:ext uri="{9D8B030D-6E8A-4147-A177-3AD203B41FA5}">
                      <a16:colId xmlns:a16="http://schemas.microsoft.com/office/drawing/2014/main" val="33653797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Termine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Recensione 1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 err="1">
                          <a:effectLst/>
                        </a:rPr>
                        <a:t>Recensione</a:t>
                      </a:r>
                      <a:r>
                        <a:rPr lang="en-US" sz="1000" kern="100" dirty="0">
                          <a:effectLst/>
                        </a:rPr>
                        <a:t> 2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 err="1">
                          <a:effectLst/>
                        </a:rPr>
                        <a:t>Recensione</a:t>
                      </a:r>
                      <a:r>
                        <a:rPr lang="en-US" sz="1000" kern="100" dirty="0">
                          <a:effectLst/>
                        </a:rPr>
                        <a:t> 3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 err="1">
                          <a:effectLst/>
                        </a:rPr>
                        <a:t>Recensione</a:t>
                      </a:r>
                      <a:r>
                        <a:rPr lang="en-US" sz="1000" kern="100" dirty="0">
                          <a:effectLst/>
                        </a:rPr>
                        <a:t> 4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774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fantastico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0.8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990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consiglio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0.7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5275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deluso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1.2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42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rotto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1.1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14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qualità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0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1.5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165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>
                          <a:effectLst/>
                        </a:rPr>
                        <a:t>prodotto</a:t>
                      </a:r>
                      <a:endParaRPr lang="en-US" sz="1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0.6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0.5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0.7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000" kern="100" dirty="0">
                          <a:effectLst/>
                        </a:rPr>
                        <a:t>0.5</a:t>
                      </a:r>
                      <a:endParaRPr lang="en-US" sz="1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5003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7517A1F-DA0F-2EE3-90A9-9C8FA3CA8C7B}"/>
              </a:ext>
            </a:extLst>
          </p:cNvPr>
          <p:cNvSpPr txBox="1"/>
          <p:nvPr/>
        </p:nvSpPr>
        <p:spPr>
          <a:xfrm>
            <a:off x="5014222" y="3807757"/>
            <a:ext cx="392761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dirty="0">
                <a:latin typeface="+mj-lt"/>
              </a:rPr>
              <a:t>Creazione modello di classificazione: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dirty="0">
                <a:latin typeface="+mj-lt"/>
              </a:rPr>
              <a:t>Input </a:t>
            </a:r>
            <a:r>
              <a:rPr lang="it-IT" sz="1350" dirty="0">
                <a:latin typeface="+mj-lt"/>
                <a:sym typeface="Wingdings" panose="05000000000000000000" pitchFamily="2" charset="2"/>
              </a:rPr>
              <a:t> matrice TF-IDF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350" dirty="0">
                <a:latin typeface="+mj-lt"/>
                <a:sym typeface="Wingdings" panose="05000000000000000000" pitchFamily="2" charset="2"/>
              </a:rPr>
              <a:t>Output  classificazione (positiva/negativa)</a:t>
            </a:r>
            <a:endParaRPr lang="it-IT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1208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3149901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Perché usare word embedding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1352285" y="1124851"/>
            <a:ext cx="214603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Limiti degli approcci tradizionali</a:t>
            </a:r>
            <a:endParaRPr lang="en-US" sz="1350" dirty="0">
              <a:latin typeface="+mj-lt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635919"/>
            <a:ext cx="142875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21531" y="1597418"/>
            <a:ext cx="109966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Bag of Words/TF-IDF</a:t>
            </a:r>
            <a:endParaRPr lang="en-US" sz="1046" dirty="0">
              <a:latin typeface="+mj-lt"/>
            </a:endParaRPr>
          </a:p>
        </p:txBody>
      </p:sp>
      <p:sp>
        <p:nvSpPr>
          <p:cNvPr id="7" name="Text 3"/>
          <p:cNvSpPr/>
          <p:nvPr/>
        </p:nvSpPr>
        <p:spPr>
          <a:xfrm>
            <a:off x="2265434" y="1597418"/>
            <a:ext cx="163987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ignorano l'ordine delle parole </a:t>
            </a:r>
            <a:endParaRPr lang="en-US" sz="1046" dirty="0">
              <a:latin typeface="+mj-lt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1531" y="1811730"/>
            <a:ext cx="127118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e il contesto semantico </a:t>
            </a:r>
            <a:endParaRPr lang="en-US" sz="1046" dirty="0">
              <a:latin typeface="+mj-lt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243138"/>
            <a:ext cx="142875" cy="1428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531" y="2204636"/>
            <a:ext cx="9874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Rappresentazioni </a:t>
            </a:r>
            <a:endParaRPr lang="en-US" sz="1046" dirty="0">
              <a:latin typeface="+mj-lt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24835" y="2204636"/>
            <a:ext cx="34464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sparse</a:t>
            </a:r>
            <a:endParaRPr lang="en-US" sz="1046" dirty="0">
              <a:latin typeface="+mj-lt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492918" y="2204636"/>
            <a:ext cx="133049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ad alta dimensionalità </a:t>
            </a:r>
            <a:endParaRPr lang="en-US" sz="1046" dirty="0">
              <a:latin typeface="+mj-lt"/>
            </a:endParaRPr>
          </a:p>
        </p:txBody>
      </p:sp>
      <p:sp>
        <p:nvSpPr>
          <p:cNvPr id="13" name="Text 8"/>
          <p:cNvSpPr/>
          <p:nvPr/>
        </p:nvSpPr>
        <p:spPr>
          <a:xfrm>
            <a:off x="821531" y="2418949"/>
            <a:ext cx="12279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(vettori con molti zeri) </a:t>
            </a:r>
            <a:endParaRPr lang="en-US" sz="1046" dirty="0">
              <a:latin typeface="+mj-lt"/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850356"/>
            <a:ext cx="142875" cy="142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21531" y="2811855"/>
            <a:ext cx="126156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Incapacità di catturare </a:t>
            </a:r>
            <a:endParaRPr lang="en-US" sz="1046" dirty="0">
              <a:latin typeface="+mj-lt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2361595" y="2811855"/>
            <a:ext cx="109485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relazioni semantiche</a:t>
            </a:r>
            <a:endParaRPr lang="en-US" sz="1046" dirty="0">
              <a:latin typeface="+mj-lt"/>
            </a:endParaRPr>
          </a:p>
        </p:txBody>
      </p:sp>
      <p:sp>
        <p:nvSpPr>
          <p:cNvPr id="17" name="Text 11"/>
          <p:cNvSpPr/>
          <p:nvPr/>
        </p:nvSpPr>
        <p:spPr>
          <a:xfrm>
            <a:off x="3847495" y="2811855"/>
            <a:ext cx="21320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tra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2"/>
          <p:cNvSpPr/>
          <p:nvPr/>
        </p:nvSpPr>
        <p:spPr>
          <a:xfrm>
            <a:off x="821531" y="3026168"/>
            <a:ext cx="150682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diverse ma correlate </a:t>
            </a:r>
            <a:endParaRPr lang="en-US" sz="1046" dirty="0">
              <a:latin typeface="+mj-lt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4564856" y="1100138"/>
            <a:ext cx="14288" cy="2293144"/>
          </a:xfrm>
          <a:prstGeom prst="rect">
            <a:avLst/>
          </a:prstGeom>
          <a:solidFill>
            <a:srgbClr val="EEEEEE"/>
          </a:solidFill>
          <a:ln/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20" name="Text 14"/>
          <p:cNvSpPr/>
          <p:nvPr/>
        </p:nvSpPr>
        <p:spPr>
          <a:xfrm>
            <a:off x="5695981" y="1124851"/>
            <a:ext cx="204543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Vantaggi dei word embedding</a:t>
            </a:r>
            <a:endParaRPr lang="en-US" sz="1350" dirty="0">
              <a:latin typeface="+mj-lt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1635919"/>
            <a:ext cx="142875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114925" y="1597418"/>
            <a:ext cx="9874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Rappresentazioni </a:t>
            </a:r>
            <a:endParaRPr lang="en-US" sz="1046" dirty="0">
              <a:latin typeface="+mj-lt"/>
            </a:endParaRPr>
          </a:p>
        </p:txBody>
      </p:sp>
      <p:sp>
        <p:nvSpPr>
          <p:cNvPr id="23" name="Text 16"/>
          <p:cNvSpPr/>
          <p:nvPr/>
        </p:nvSpPr>
        <p:spPr>
          <a:xfrm>
            <a:off x="6318228" y="1597418"/>
            <a:ext cx="32060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dense</a:t>
            </a:r>
            <a:endParaRPr lang="en-US" sz="1046" dirty="0">
              <a:latin typeface="+mj-lt"/>
            </a:endParaRPr>
          </a:p>
        </p:txBody>
      </p:sp>
      <p:sp>
        <p:nvSpPr>
          <p:cNvPr id="24" name="Text 17"/>
          <p:cNvSpPr/>
          <p:nvPr/>
        </p:nvSpPr>
        <p:spPr>
          <a:xfrm>
            <a:off x="6742444" y="1597418"/>
            <a:ext cx="136095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a bassa dimensionalità </a:t>
            </a:r>
            <a:endParaRPr lang="en-US" sz="1046" dirty="0">
              <a:latin typeface="+mj-lt"/>
            </a:endParaRPr>
          </a:p>
        </p:txBody>
      </p:sp>
      <p:sp>
        <p:nvSpPr>
          <p:cNvPr id="25" name="Text 18"/>
          <p:cNvSpPr/>
          <p:nvPr/>
        </p:nvSpPr>
        <p:spPr>
          <a:xfrm>
            <a:off x="5114925" y="1811730"/>
            <a:ext cx="979435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(vettori compatti) </a:t>
            </a:r>
            <a:endParaRPr lang="en-US" sz="1046" dirty="0">
              <a:latin typeface="+mj-lt"/>
            </a:endParaRPr>
          </a:p>
        </p:txBody>
      </p:sp>
      <p:pic>
        <p:nvPicPr>
          <p:cNvPr id="26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243138"/>
            <a:ext cx="142875" cy="142875"/>
          </a:xfrm>
          <a:prstGeom prst="rect">
            <a:avLst/>
          </a:prstGeom>
        </p:spPr>
      </p:pic>
      <p:sp>
        <p:nvSpPr>
          <p:cNvPr id="27" name="Text 19"/>
          <p:cNvSpPr/>
          <p:nvPr/>
        </p:nvSpPr>
        <p:spPr>
          <a:xfrm>
            <a:off x="5114925" y="2204636"/>
            <a:ext cx="59952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Catturano </a:t>
            </a:r>
            <a:endParaRPr lang="en-US" sz="1046" dirty="0">
              <a:latin typeface="+mj-lt"/>
            </a:endParaRPr>
          </a:p>
        </p:txBody>
      </p:sp>
      <p:sp>
        <p:nvSpPr>
          <p:cNvPr id="28" name="Text 20"/>
          <p:cNvSpPr/>
          <p:nvPr/>
        </p:nvSpPr>
        <p:spPr>
          <a:xfrm>
            <a:off x="5825030" y="2204636"/>
            <a:ext cx="11301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similarità semantiche</a:t>
            </a:r>
            <a:endParaRPr lang="en-US" sz="1046" dirty="0">
              <a:latin typeface="+mj-lt"/>
            </a:endParaRPr>
          </a:p>
        </p:txBody>
      </p:sp>
      <p:sp>
        <p:nvSpPr>
          <p:cNvPr id="29" name="Text 21"/>
          <p:cNvSpPr/>
          <p:nvPr/>
        </p:nvSpPr>
        <p:spPr>
          <a:xfrm>
            <a:off x="7380526" y="2204636"/>
            <a:ext cx="79348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relazioni tra </a:t>
            </a:r>
            <a:endParaRPr lang="en-US" sz="1046" dirty="0">
              <a:latin typeface="+mj-lt"/>
            </a:endParaRPr>
          </a:p>
        </p:txBody>
      </p:sp>
      <p:sp>
        <p:nvSpPr>
          <p:cNvPr id="30" name="Text 22"/>
          <p:cNvSpPr/>
          <p:nvPr/>
        </p:nvSpPr>
        <p:spPr>
          <a:xfrm>
            <a:off x="5114925" y="2418949"/>
            <a:ext cx="194604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parole (re - uomo + donna = regina) </a:t>
            </a:r>
            <a:endParaRPr lang="en-US" sz="1046" dirty="0">
              <a:latin typeface="+mj-lt"/>
            </a:endParaRPr>
          </a:p>
        </p:txBody>
      </p:sp>
      <p:pic>
        <p:nvPicPr>
          <p:cNvPr id="31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894" y="2850356"/>
            <a:ext cx="142875" cy="142875"/>
          </a:xfrm>
          <a:prstGeom prst="rect">
            <a:avLst/>
          </a:prstGeom>
        </p:spPr>
      </p:pic>
      <p:sp>
        <p:nvSpPr>
          <p:cNvPr id="32" name="Text 23"/>
          <p:cNvSpPr/>
          <p:nvPr/>
        </p:nvSpPr>
        <p:spPr>
          <a:xfrm>
            <a:off x="5114925" y="2811855"/>
            <a:ext cx="269464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Migliorano significativamente le performance dei </a:t>
            </a:r>
            <a:endParaRPr lang="en-US" sz="1046" dirty="0">
              <a:latin typeface="+mj-lt"/>
            </a:endParaRPr>
          </a:p>
        </p:txBody>
      </p:sp>
      <p:sp>
        <p:nvSpPr>
          <p:cNvPr id="33" name="Text 24"/>
          <p:cNvSpPr/>
          <p:nvPr/>
        </p:nvSpPr>
        <p:spPr>
          <a:xfrm>
            <a:off x="5114925" y="3026168"/>
            <a:ext cx="55624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modelli di </a:t>
            </a:r>
            <a:endParaRPr lang="en-US" sz="1046" dirty="0">
              <a:latin typeface="+mj-lt"/>
            </a:endParaRPr>
          </a:p>
        </p:txBody>
      </p:sp>
      <p:sp>
        <p:nvSpPr>
          <p:cNvPr id="34" name="Text 25"/>
          <p:cNvSpPr/>
          <p:nvPr/>
        </p:nvSpPr>
        <p:spPr>
          <a:xfrm>
            <a:off x="5813031" y="3026168"/>
            <a:ext cx="205184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Noto Sans" pitchFamily="34" charset="-122"/>
                <a:cs typeface="Noto Sans" pitchFamily="34" charset="-120"/>
              </a:rPr>
              <a:t>NLP</a:t>
            </a:r>
            <a:endParaRPr lang="en-US" sz="1046" dirty="0">
              <a:latin typeface="+mj-lt"/>
            </a:endParaRPr>
          </a:p>
        </p:txBody>
      </p:sp>
      <p:sp>
        <p:nvSpPr>
          <p:cNvPr id="35" name="Text 26"/>
          <p:cNvSpPr/>
          <p:nvPr/>
        </p:nvSpPr>
        <p:spPr>
          <a:xfrm>
            <a:off x="6099646" y="3026168"/>
            <a:ext cx="88966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Noto Sans" pitchFamily="34" charset="-122"/>
                <a:cs typeface="Noto Sans" pitchFamily="34" charset="-120"/>
              </a:rPr>
              <a:t> e deep learning </a:t>
            </a:r>
            <a:endParaRPr lang="en-US" sz="1046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" y="10274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601418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Introduzione a Word2Vec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23957"/>
            <a:ext cx="72135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Word2Vec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1254482" y="1123957"/>
            <a:ext cx="2987997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è un insieme di modelli per la creazione di </a:t>
            </a:r>
            <a:endParaRPr lang="en-US" sz="1350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428625" y="1381132"/>
            <a:ext cx="3518592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word embedding sviluppato da Tomas Mikolov e il </a:t>
            </a:r>
            <a:endParaRPr lang="en-US" sz="1350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428625" y="1638307"/>
            <a:ext cx="2396490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suo team presso Google nel 2013. </a:t>
            </a:r>
            <a:endParaRPr lang="en-US" sz="1350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625" y="2109795"/>
            <a:ext cx="3066545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Utilizza reti neurali shallow per apprendere </a:t>
            </a:r>
            <a:endParaRPr lang="en-US" sz="135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428625" y="2366970"/>
            <a:ext cx="346601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rappresentazioni vettoriali di parole analizzando il </a:t>
            </a:r>
            <a:endParaRPr lang="en-US" sz="1350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8625" y="2624145"/>
            <a:ext cx="312393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loro </a:t>
            </a:r>
            <a:endParaRPr lang="en-US" sz="1350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62149" y="2624145"/>
            <a:ext cx="58913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contesto</a:t>
            </a:r>
            <a:endParaRPr lang="en-US" sz="13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76580" y="2624145"/>
            <a:ext cx="186749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in grandi corpora di testo. </a:t>
            </a:r>
            <a:endParaRPr lang="en-US" sz="1350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28625" y="3095632"/>
            <a:ext cx="176650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Rivoluzionario per la sua </a:t>
            </a:r>
            <a:endParaRPr lang="en-US" sz="135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53670" y="3095632"/>
            <a:ext cx="1777731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efficienza computazionale</a:t>
            </a:r>
            <a:endParaRPr lang="en-US" sz="1350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8625" y="3352807"/>
            <a:ext cx="325409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e la capacità di catturare relazioni semantiche </a:t>
            </a:r>
            <a:endParaRPr lang="en-US" sz="1350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28625" y="3609982"/>
            <a:ext cx="1530868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complesse tra parole. </a:t>
            </a:r>
            <a:endParaRPr lang="en-US" sz="1350" dirty="0">
              <a:latin typeface="+mj-lt"/>
            </a:endParaRPr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352317"/>
            <a:ext cx="3929063" cy="24531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65694"/>
            <a:ext cx="2398092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2025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Architetture Word2Vec</a:t>
            </a:r>
            <a:endParaRPr lang="en-US" sz="2025" dirty="0">
              <a:latin typeface="+mj-lt"/>
            </a:endParaRPr>
          </a:p>
        </p:txBody>
      </p:sp>
      <p:sp>
        <p:nvSpPr>
          <p:cNvPr id="4" name="Text 1"/>
          <p:cNvSpPr/>
          <p:nvPr/>
        </p:nvSpPr>
        <p:spPr>
          <a:xfrm>
            <a:off x="428625" y="1124851"/>
            <a:ext cx="2319546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CBOW (Continuous Bag of Words)</a:t>
            </a:r>
            <a:endParaRPr lang="en-US" sz="1350" dirty="0">
              <a:latin typeface="+mj-lt"/>
            </a:endParaRPr>
          </a:p>
        </p:txBody>
      </p:sp>
      <p:sp>
        <p:nvSpPr>
          <p:cNvPr id="5" name="Text 2"/>
          <p:cNvSpPr/>
          <p:nvPr/>
        </p:nvSpPr>
        <p:spPr>
          <a:xfrm>
            <a:off x="428625" y="1490262"/>
            <a:ext cx="69249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Predice una </a:t>
            </a:r>
            <a:endParaRPr lang="en-US" sz="1046" dirty="0">
              <a:latin typeface="+mj-lt"/>
            </a:endParaRPr>
          </a:p>
        </p:txBody>
      </p:sp>
      <p:sp>
        <p:nvSpPr>
          <p:cNvPr id="6" name="Text 3"/>
          <p:cNvSpPr/>
          <p:nvPr/>
        </p:nvSpPr>
        <p:spPr>
          <a:xfrm>
            <a:off x="1230846" y="1490262"/>
            <a:ext cx="68768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parola target</a:t>
            </a:r>
            <a:endParaRPr lang="en-US" sz="1046" dirty="0">
              <a:latin typeface="+mj-lt"/>
            </a:endParaRPr>
          </a:p>
        </p:txBody>
      </p:sp>
      <p:sp>
        <p:nvSpPr>
          <p:cNvPr id="7" name="Text 4"/>
          <p:cNvSpPr/>
          <p:nvPr/>
        </p:nvSpPr>
        <p:spPr>
          <a:xfrm>
            <a:off x="2096272" y="1490262"/>
            <a:ext cx="153086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dato il suo contesto (parole </a:t>
            </a:r>
            <a:endParaRPr lang="en-US" sz="1046" dirty="0">
              <a:latin typeface="+mj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625" y="1704574"/>
            <a:ext cx="16206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circostanti). Più efficiente con </a:t>
            </a:r>
            <a:endParaRPr lang="en-US" sz="1046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2323951" y="1704574"/>
            <a:ext cx="1543692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dataset di piccole dimensioni</a:t>
            </a:r>
            <a:endParaRPr lang="en-US" sz="1046" dirty="0">
              <a:latin typeface="+mj-lt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316750" y="1704574"/>
            <a:ext cx="6251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. </a:t>
            </a:r>
            <a:endParaRPr lang="en-US" sz="1046" dirty="0">
              <a:latin typeface="+mj-lt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28625" y="2132119"/>
            <a:ext cx="68287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0000"/>
                </a:solidFill>
                <a:latin typeface="+mj-lt"/>
                <a:ea typeface="Inter" pitchFamily="34" charset="-122"/>
                <a:cs typeface="Inter" pitchFamily="34" charset="-120"/>
              </a:rPr>
              <a:t>Skip-gram</a:t>
            </a:r>
            <a:endParaRPr lang="en-US" sz="1350" dirty="0">
              <a:latin typeface="+mj-lt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8625" y="2497531"/>
            <a:ext cx="58669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Predice le </a:t>
            </a:r>
            <a:endParaRPr lang="en-US" sz="1046" dirty="0">
              <a:latin typeface="+mj-lt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1103654" y="2497531"/>
            <a:ext cx="96500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parole di contesto</a:t>
            </a:r>
            <a:endParaRPr lang="en-US" sz="1046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334137" y="2497531"/>
            <a:ext cx="172483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data una parola target. Migliori </a:t>
            </a:r>
            <a:endParaRPr lang="en-US" sz="1046" dirty="0">
              <a:latin typeface="+mj-lt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28625" y="2711843"/>
            <a:ext cx="660437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risultati con </a:t>
            </a:r>
            <a:endParaRPr lang="en-US" sz="1046" dirty="0">
              <a:latin typeface="+mj-lt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190941" y="2711843"/>
            <a:ext cx="58830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parole rare</a:t>
            </a:r>
            <a:endParaRPr lang="en-US" sz="1046" dirty="0">
              <a:latin typeface="+mj-lt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1929538" y="2711843"/>
            <a:ext cx="1152560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e dataset più grandi. </a:t>
            </a:r>
            <a:endParaRPr lang="en-US" sz="1046" dirty="0">
              <a:latin typeface="+mj-lt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28625" y="3140468"/>
            <a:ext cx="2152833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Entrambe le architetture utilizzano una </a:t>
            </a:r>
            <a:endParaRPr lang="en-US" sz="1046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906474" y="3140468"/>
            <a:ext cx="655629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000000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rete neurale</a:t>
            </a:r>
            <a:endParaRPr lang="en-US" sz="1046" dirty="0">
              <a:latin typeface="+mj-lt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3716508" y="3140468"/>
            <a:ext cx="678071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 con un solo </a:t>
            </a:r>
            <a:endParaRPr lang="en-US" sz="1046" dirty="0">
              <a:latin typeface="+mj-lt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428625" y="3354781"/>
            <a:ext cx="3340658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strato nascosto e condividono lo stesso obiettivo: apprendere </a:t>
            </a:r>
            <a:endParaRPr lang="en-US" sz="1046" dirty="0">
              <a:latin typeface="+mj-lt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428625" y="3569093"/>
            <a:ext cx="1994136" cy="16094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4C4C4C"/>
                </a:solidFill>
                <a:latin typeface="+mj-lt"/>
                <a:ea typeface="SF Pro Display" pitchFamily="34" charset="-122"/>
                <a:cs typeface="SF Pro Display" pitchFamily="34" charset="-120"/>
              </a:rPr>
              <a:t>rappresentazioni vettoriali di qualità. </a:t>
            </a:r>
            <a:endParaRPr lang="en-US" sz="1046" dirty="0">
              <a:latin typeface="+mj-lt"/>
            </a:endParaRPr>
          </a:p>
        </p:txBody>
      </p:sp>
      <p:pic>
        <p:nvPicPr>
          <p:cNvPr id="2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392222"/>
            <a:ext cx="3929063" cy="2287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4087</Words>
  <Application>Microsoft Office PowerPoint</Application>
  <PresentationFormat>On-screen Show (16:9)</PresentationFormat>
  <Paragraphs>729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ANGELA ANGUILANO</cp:lastModifiedBy>
  <cp:revision>29</cp:revision>
  <dcterms:created xsi:type="dcterms:W3CDTF">2025-09-08T12:14:31Z</dcterms:created>
  <dcterms:modified xsi:type="dcterms:W3CDTF">2025-10-24T09:56:55Z</dcterms:modified>
</cp:coreProperties>
</file>